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718" r:id="rId3"/>
    <p:sldId id="719" r:id="rId4"/>
    <p:sldId id="722" r:id="rId5"/>
    <p:sldId id="723" r:id="rId6"/>
    <p:sldId id="724" r:id="rId7"/>
    <p:sldId id="725" r:id="rId8"/>
    <p:sldId id="726" r:id="rId9"/>
    <p:sldId id="727" r:id="rId10"/>
    <p:sldId id="728" r:id="rId11"/>
    <p:sldId id="729" r:id="rId12"/>
    <p:sldId id="739" r:id="rId13"/>
    <p:sldId id="730" r:id="rId14"/>
    <p:sldId id="733" r:id="rId15"/>
    <p:sldId id="731" r:id="rId16"/>
    <p:sldId id="740" r:id="rId17"/>
    <p:sldId id="734" r:id="rId18"/>
    <p:sldId id="581" r:id="rId19"/>
    <p:sldId id="732" r:id="rId20"/>
    <p:sldId id="735" r:id="rId21"/>
    <p:sldId id="25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7"/>
  </p:normalViewPr>
  <p:slideViewPr>
    <p:cSldViewPr snapToGrid="0">
      <p:cViewPr varScale="1">
        <p:scale>
          <a:sx n="101" d="100"/>
          <a:sy n="101" d="100"/>
        </p:scale>
        <p:origin x="10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tif>
</file>

<file path=ppt/media/image4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48283B-A2A8-7E43-BADF-042E2DDA6C0C}" type="datetimeFigureOut">
              <a:rPr lang="en-US" smtClean="0"/>
              <a:t>5/8/25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302E59-3D00-0B41-B2A2-4C0543E5F5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177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27C2FE-14BE-B74D-96F0-2A5DC4BF006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65750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What are exceptions to the fact that web applications have state?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27C2FE-14BE-B74D-96F0-2A5DC4BF006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8007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Shape 74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49" name="Shape 74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Here is an example of a micro services architecture for a productivity application. There are multiple components to this application. Each component is shown as a grey box, and is a micro service.</a:t>
            </a:r>
            <a:endParaRPr lang="en-US"/>
          </a:p>
          <a:p>
            <a:pPr defTabSz="914400">
              <a:lnSpc>
                <a:spcPct val="100000"/>
              </a:lnSpc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  <a:p>
            <a:pPr defTabSz="914400">
              <a:lnSpc>
                <a:spcPct val="100000"/>
              </a:lnSpc>
              <a:defRPr sz="1600">
                <a:latin typeface="Calibri"/>
                <a:ea typeface="Calibri"/>
                <a:cs typeface="Calibri"/>
                <a:sym typeface="Calibri"/>
              </a:defRPr>
            </a:pPr>
            <a:r>
              <a:t>(Note the separation of responsibilities to entirely different services that only connect over a well-defined API)</a:t>
            </a:r>
          </a:p>
          <a:p>
            <a:pPr defTabSz="914400">
              <a:lnSpc>
                <a:spcPct val="100000"/>
              </a:lnSpc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639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8584C-A81E-6DE8-0E8D-077FC7672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Shape 748">
            <a:extLst>
              <a:ext uri="{FF2B5EF4-FFF2-40B4-BE49-F238E27FC236}">
                <a16:creationId xmlns:a16="http://schemas.microsoft.com/office/drawing/2014/main" id="{D4217208-707B-C6C5-E39C-DE03D58B7E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49" name="Shape 749">
            <a:extLst>
              <a:ext uri="{FF2B5EF4-FFF2-40B4-BE49-F238E27FC236}">
                <a16:creationId xmlns:a16="http://schemas.microsoft.com/office/drawing/2014/main" id="{280E82BD-1CF8-9464-9559-7BE0C88BFFD0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914400">
              <a:lnSpc>
                <a:spcPct val="100000"/>
              </a:lnSpc>
              <a:defRPr sz="160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3469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Shape 76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65" name="Shape 76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8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r>
              <a:rPr lang="en-US"/>
              <a:t>Microservice advocates claim that </a:t>
            </a:r>
            <a:r>
              <a:t>as the system grows in complexity, the micro service abstraction </a:t>
            </a:r>
            <a:r>
              <a:rPr lang="en-US"/>
              <a:t>provides gains in</a:t>
            </a:r>
            <a:r>
              <a:t> understanding and productivity</a:t>
            </a:r>
            <a:r>
              <a:rPr lang="en-US"/>
              <a:t> that outweigh the cost of the added complexity.</a:t>
            </a:r>
          </a:p>
          <a:p>
            <a:endParaRPr lang="en-US"/>
          </a:p>
          <a:p>
            <a:r>
              <a:rPr lang="en-US"/>
              <a:t>It would be interesting to have some hard data about this, but companies probably don’t want to be too transparent about stuff like this.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27687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27C2FE-14BE-B74D-96F0-2A5DC4BF006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00734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</a:t>
            </a:r>
          </a:p>
          <a:p>
            <a:r>
              <a:rPr lang="en-US" dirty="0"/>
              <a:t> - Talk about Apache, pooling,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927C2FE-14BE-B74D-96F0-2A5DC4BF006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21119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EE12B05A-5BD9-DCC1-6194-34D5255BD7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5D2A64DE-480B-420F-9649-4F8E696E08E0}" type="datetime1">
              <a:rPr lang="en-US" smtClean="0"/>
              <a:t>5/8/25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123B03A-4C67-473C-EC6E-D6B4462FC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B40CE31-E956-1292-6818-3E750BF30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B8FE0B0-4AAD-48FC-89AD-4EE058AC6E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275997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EE141331-0E85-C119-5FDF-DA8E4094DB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7"/>
            <a:ext cx="10128740" cy="2210859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B510E88-9152-2D63-A0BC-D778E8633326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C173E69-7099-8521-BC3C-7AF2158EBF67}"/>
              </a:ext>
            </a:extLst>
          </p:cNvPr>
          <p:cNvSpPr/>
          <p:nvPr userDrawn="1"/>
        </p:nvSpPr>
        <p:spPr>
          <a:xfrm>
            <a:off x="539260" y="56307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C5962"/>
                </a:solidFill>
              </a:rPr>
              <a:t>© 2025 Released under the </a:t>
            </a:r>
            <a:r>
              <a:rPr lang="en-US" dirty="0">
                <a:solidFill>
                  <a:srgbClr val="D41B2C"/>
                </a:solidFill>
                <a:hlinkClick r:id="rId2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805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A93D25CE-A679-D4CC-388B-DD8ED18FAE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A461334-A651-026E-8A44-9AB00A3F0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Date Placeholder 3">
            <a:extLst>
              <a:ext uri="{FF2B5EF4-FFF2-40B4-BE49-F238E27FC236}">
                <a16:creationId xmlns:a16="http://schemas.microsoft.com/office/drawing/2014/main" id="{E3DC1B7B-DF6F-F288-276A-0A55B83149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07C7BFD4-467E-4EDE-93EA-052F5B39A4E5}" type="datetime1">
              <a:rPr lang="en-US" smtClean="0"/>
              <a:t>5/8/25</a:t>
            </a:fld>
            <a:endParaRPr lang="en-US"/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8FEAB368-F7DB-2AA8-7086-88A462749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D30A2628-6301-1D59-F912-3E58A9AC4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5FDA3AD-E587-BB0E-B889-17D8DD8DA50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789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2">
            <a:extLst>
              <a:ext uri="{FF2B5EF4-FFF2-40B4-BE49-F238E27FC236}">
                <a16:creationId xmlns:a16="http://schemas.microsoft.com/office/drawing/2014/main" id="{F9752026-448B-424B-F5A1-0490905D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109E55A0-C911-4F03-82FC-7E5926047D46}" type="datetime1">
              <a:rPr lang="en-US" smtClean="0"/>
              <a:t>5/8/25</a:t>
            </a:fld>
            <a:endParaRPr lang="en-US"/>
          </a:p>
        </p:txBody>
      </p:sp>
      <p:sp>
        <p:nvSpPr>
          <p:cNvPr id="12" name="Footer Placeholder 3">
            <a:extLst>
              <a:ext uri="{FF2B5EF4-FFF2-40B4-BE49-F238E27FC236}">
                <a16:creationId xmlns:a16="http://schemas.microsoft.com/office/drawing/2014/main" id="{173951C7-6162-4BC1-4937-2659E5015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3E7C8613-4729-99EF-BA18-80D11D9C1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FCA22D2-E4F1-EC02-F3C2-9CB47FCE5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AEE6CDE-34B3-2BB7-BE6E-B392EA596B0C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5566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1">
            <a:extLst>
              <a:ext uri="{FF2B5EF4-FFF2-40B4-BE49-F238E27FC236}">
                <a16:creationId xmlns:a16="http://schemas.microsoft.com/office/drawing/2014/main" id="{D71D89EE-775B-8CDC-C751-64C5EC753C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B7B7EE0-7771-4CD5-9B2B-3550753A54A1}" type="datetime1">
              <a:rPr lang="en-US" smtClean="0"/>
              <a:t>5/8/25</a:t>
            </a:fld>
            <a:endParaRPr lang="en-US"/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FE549C4C-C4BB-ED1A-93F1-BB9D971E7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DA6F911A-A445-531A-5F0E-7157E648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5289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B7B7EE0-7771-4CD5-9B2B-3550753A54A1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5/8/25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4776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0126" y="1524886"/>
            <a:ext cx="10985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0"/>
            </a:lvl1pPr>
          </a:lstStyle>
          <a:p>
            <a:r>
              <a:rPr dirty="0"/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4809437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ode and Comment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6272" y="1631794"/>
            <a:ext cx="310752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7C7BFD4-467E-4EDE-93EA-052F5B39A4E5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5/8/25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6775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997E8-DDEE-43F1-8D9B-F8A1E11DE488}" type="datetime1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7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medium.com/refraction-tech-everything/how-netflix-works-the-hugely-simplified-complex-stuff-that-happens-every-time-you-hit-play-3a40c9be254b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artinfowler.com/microservices/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453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55A28D-3AB1-1C71-75BD-B00AB8E19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AF2341B-8A44-848E-0157-1A5849903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Service interface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F2F9256-0162-0ED4-65B0-302BA6EEF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Everything we saw from the transcript server is the business logic — the most boring name possible for “the interesting stuff that a web server does that isn’t just reading from a database”</a:t>
            </a:r>
          </a:p>
          <a:p>
            <a:pPr lvl="1"/>
            <a:r>
              <a:rPr lang="en-US"/>
              <a:t>“Is this person an authenticated user?” — usually not business logic</a:t>
            </a:r>
          </a:p>
          <a:p>
            <a:pPr lvl="1"/>
            <a:r>
              <a:rPr lang="en-US"/>
              <a:t>“Does this user have permission to access student records” — business logic!</a:t>
            </a:r>
          </a:p>
          <a:p>
            <a:pPr lvl="1"/>
            <a:r>
              <a:rPr lang="en-US"/>
              <a:t>“Do new grades go at the front or back of the list” — business logic!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A69EC1-704E-4A2E-C0F5-45A62004FF6F}"/>
              </a:ext>
            </a:extLst>
          </p:cNvPr>
          <p:cNvSpPr txBox="1"/>
          <p:nvPr/>
        </p:nvSpPr>
        <p:spPr>
          <a:xfrm>
            <a:off x="2286000" y="778213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68182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BA2751-4989-492F-6B29-3F4C6B1143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8BBE592-CAFE-6792-3652-5F456EB61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Testing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9B14345-2E21-0F11-DDAF-99D5FDDAD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 can test at both the service layer and the controller layer</a:t>
            </a:r>
          </a:p>
          <a:p>
            <a:pPr lvl="1"/>
            <a:r>
              <a:rPr lang="en-US"/>
              <a:t>What are the pros and cons of each?</a:t>
            </a:r>
          </a:p>
          <a:p>
            <a:r>
              <a:rPr lang="en-US"/>
              <a:t>Sometimes we’ll want to test the service layer and/or controller layer without the repository layer!</a:t>
            </a:r>
          </a:p>
          <a:p>
            <a:pPr lvl="1"/>
            <a:r>
              <a:rPr lang="en-US"/>
              <a:t>We’ll come back to this.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193DF3-95FA-4428-8C2B-FE4987ADC07F}"/>
              </a:ext>
            </a:extLst>
          </p:cNvPr>
          <p:cNvSpPr txBox="1"/>
          <p:nvPr/>
        </p:nvSpPr>
        <p:spPr>
          <a:xfrm>
            <a:off x="2286000" y="778213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76421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90AA6F-E40B-238A-EB4E-58BB52DF1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55A09-44CE-D209-8C3F-9C0B867D2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Web Applications are Distributed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BDB7F-0B16-A45A-8C84-DC1C69601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Distributed systems are hard!</a:t>
            </a:r>
          </a:p>
          <a:p>
            <a:r>
              <a:rPr lang="en-US"/>
              <a:t>Web applications are designed to only be </a:t>
            </a:r>
            <a:r>
              <a:rPr lang="en-US" i="1" err="1"/>
              <a:t>kinda</a:t>
            </a:r>
            <a:r>
              <a:rPr lang="en-US"/>
              <a:t> difficult-to-build distributed systems</a:t>
            </a:r>
          </a:p>
          <a:p>
            <a:r>
              <a:rPr lang="en-US"/>
              <a:t>Most of this lecture is bad advice if you’re Google, Netflix, or Amazon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Web applications are distributed systems </a:t>
            </a:r>
            <a:r>
              <a:rPr lang="en-US" i="1"/>
              <a:t>because</a:t>
            </a:r>
            <a:endParaRPr lang="en-US"/>
          </a:p>
          <a:p>
            <a:pPr marL="514350" indent="-514350">
              <a:buFont typeface="+mj-lt"/>
              <a:buAutoNum type="arabicPeriod"/>
            </a:pPr>
            <a:r>
              <a:rPr lang="en-US"/>
              <a:t>You don’t live in the cloud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/>
              <a:t>Scalability: Netflix needs at </a:t>
            </a:r>
            <a:r>
              <a:rPr lang="en-US" b="1" i="1"/>
              <a:t>least </a:t>
            </a:r>
            <a:r>
              <a:rPr lang="en-US" b="1"/>
              <a:t>two computers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FB7176-4BA6-60A4-84A4-8AE20BDBA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3970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91390F-F17D-192E-3A86-21DFD3C8F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E3472FD-1553-487D-965F-81FBA4429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Scaling &amp; the database bottleneck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B18C5F0-2289-52A0-7BD2-8D1FB427A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Web services often start on a single computer</a:t>
            </a:r>
          </a:p>
          <a:p>
            <a:r>
              <a:rPr lang="en-US"/>
              <a:t>Stateless web servers make it possible to </a:t>
            </a:r>
            <a:r>
              <a:rPr lang="en-US" i="1"/>
              <a:t>horizontally </a:t>
            </a:r>
            <a:r>
              <a:rPr lang="en-US"/>
              <a:t>scale your web service as you get more users: add more cheap stateless web servers!</a:t>
            </a:r>
          </a:p>
          <a:p>
            <a:pPr lvl="1"/>
            <a:r>
              <a:rPr lang="en-US"/>
              <a:t>AWS will be delighted to help, only real limit is money</a:t>
            </a:r>
          </a:p>
          <a:p>
            <a:r>
              <a:rPr lang="en-US"/>
              <a:t>Centralized databases tend towards </a:t>
            </a:r>
            <a:r>
              <a:rPr lang="en-US" i="1"/>
              <a:t>vertical </a:t>
            </a:r>
            <a:r>
              <a:rPr lang="en-US"/>
              <a:t>scaling: move your database to a more powerful computer</a:t>
            </a:r>
          </a:p>
          <a:p>
            <a:pPr lvl="1"/>
            <a:r>
              <a:rPr lang="en-US"/>
              <a:t>This has limits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4212C3-A435-4C52-92BD-EF332475728B}"/>
              </a:ext>
            </a:extLst>
          </p:cNvPr>
          <p:cNvSpPr txBox="1"/>
          <p:nvPr/>
        </p:nvSpPr>
        <p:spPr>
          <a:xfrm>
            <a:off x="2286000" y="778213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67832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EF408-27B0-B64D-E63F-7EC7028C0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221D83F-D87B-9696-3126-7CB1A7F7F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Scaling &amp; the database bottleneck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A92C1D1-1CFC-8CC7-6B72-08D8F9B6E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Most applications want to do expensive but periodic data analysis on the database</a:t>
            </a:r>
          </a:p>
          <a:p>
            <a:r>
              <a:rPr lang="en-US"/>
              <a:t>Database </a:t>
            </a:r>
            <a:r>
              <a:rPr lang="en-US" i="1"/>
              <a:t>read-only-replicas </a:t>
            </a:r>
            <a:r>
              <a:rPr lang="en-US"/>
              <a:t>are an easy solution here — seconds to minutes behind reality (and can add reliability in case of failure!)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D15EE1-5287-1E97-4CF7-6D9701747D17}"/>
              </a:ext>
            </a:extLst>
          </p:cNvPr>
          <p:cNvSpPr txBox="1"/>
          <p:nvPr/>
        </p:nvSpPr>
        <p:spPr>
          <a:xfrm>
            <a:off x="2286000" y="778213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85775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05A200-1AA1-3788-E95C-CC4FB7E43D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3B96F3-3D39-E819-6ED8-3FBB32C407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Scaling &amp; the database bottleneck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8F4FAF-63B4-B650-800D-A76C42830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If you’ve got a bunch of data (or computation) that can handled separately and independently, you can put that somewhere else and have two independent databases</a:t>
            </a:r>
          </a:p>
          <a:p>
            <a:pPr lvl="1"/>
            <a:r>
              <a:rPr lang="en-US"/>
              <a:t>Chat and game information could be in separate </a:t>
            </a:r>
            <a:br>
              <a:rPr lang="en-US"/>
            </a:br>
            <a:r>
              <a:rPr lang="en-US"/>
              <a:t>places</a:t>
            </a:r>
          </a:p>
          <a:p>
            <a:pPr lvl="1"/>
            <a:r>
              <a:rPr lang="en-US"/>
              <a:t>Games could have their business logic running on different servers, written in different programming languages, and accessed (by the server the client is connected to) through their own REST API!</a:t>
            </a:r>
          </a:p>
          <a:p>
            <a:pPr lvl="1"/>
            <a:r>
              <a:rPr lang="en-US"/>
              <a:t>This way lies microservices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C6AD9E-23C4-81E3-7D7C-A608F84DE92A}"/>
              </a:ext>
            </a:extLst>
          </p:cNvPr>
          <p:cNvSpPr txBox="1"/>
          <p:nvPr/>
        </p:nvSpPr>
        <p:spPr>
          <a:xfrm>
            <a:off x="2286000" y="778213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87A192-5380-96C5-9AA2-1AC37711C709}"/>
              </a:ext>
            </a:extLst>
          </p:cNvPr>
          <p:cNvSpPr txBox="1"/>
          <p:nvPr/>
        </p:nvSpPr>
        <p:spPr>
          <a:xfrm>
            <a:off x="3229583" y="1128409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3352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Title 1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Microservices</a:t>
            </a:r>
          </a:p>
        </p:txBody>
      </p:sp>
      <p:grpSp>
        <p:nvGrpSpPr>
          <p:cNvPr id="741" name="Group 56"/>
          <p:cNvGrpSpPr/>
          <p:nvPr/>
        </p:nvGrpSpPr>
        <p:grpSpPr>
          <a:xfrm>
            <a:off x="2391204" y="2115695"/>
            <a:ext cx="7887347" cy="3702607"/>
            <a:chOff x="-1" y="-5665"/>
            <a:chExt cx="15774692" cy="7405212"/>
          </a:xfrm>
        </p:grpSpPr>
        <p:grpSp>
          <p:nvGrpSpPr>
            <p:cNvPr id="637" name="Productivity App"/>
            <p:cNvGrpSpPr/>
            <p:nvPr/>
          </p:nvGrpSpPr>
          <p:grpSpPr>
            <a:xfrm>
              <a:off x="-1" y="1707908"/>
              <a:ext cx="2945987" cy="4085729"/>
              <a:chOff x="-1" y="-1"/>
              <a:chExt cx="2945986" cy="4085728"/>
            </a:xfrm>
          </p:grpSpPr>
          <p:sp>
            <p:nvSpPr>
              <p:cNvPr id="635" name="Rectangle"/>
              <p:cNvSpPr/>
              <p:nvPr/>
            </p:nvSpPr>
            <p:spPr>
              <a:xfrm>
                <a:off x="-1" y="-1"/>
                <a:ext cx="2945986" cy="4085728"/>
              </a:xfrm>
              <a:prstGeom prst="rect">
                <a:avLst/>
              </a:prstGeom>
              <a:solidFill>
                <a:srgbClr val="516D7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36" name="Productivity App"/>
              <p:cNvSpPr txBox="1"/>
              <p:nvPr/>
            </p:nvSpPr>
            <p:spPr>
              <a:xfrm>
                <a:off x="-1" y="-1"/>
                <a:ext cx="2945986" cy="646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Productivity App</a:t>
                </a:r>
              </a:p>
            </p:txBody>
          </p:sp>
        </p:grpSp>
        <p:grpSp>
          <p:nvGrpSpPr>
            <p:cNvPr id="640" name="Frontend"/>
            <p:cNvGrpSpPr/>
            <p:nvPr/>
          </p:nvGrpSpPr>
          <p:grpSpPr>
            <a:xfrm>
              <a:off x="333475" y="3203170"/>
              <a:ext cx="2166011" cy="646330"/>
              <a:chOff x="0" y="-5663"/>
              <a:chExt cx="2166009" cy="646329"/>
            </a:xfrm>
          </p:grpSpPr>
          <p:sp>
            <p:nvSpPr>
              <p:cNvPr id="638" name="Rectangle"/>
              <p:cNvSpPr/>
              <p:nvPr/>
            </p:nvSpPr>
            <p:spPr>
              <a:xfrm>
                <a:off x="0" y="21797"/>
                <a:ext cx="2166009" cy="591405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39" name="Frontend"/>
              <p:cNvSpPr txBox="1"/>
              <p:nvPr/>
            </p:nvSpPr>
            <p:spPr>
              <a:xfrm>
                <a:off x="0" y="-5663"/>
                <a:ext cx="2166009" cy="6463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Frontend</a:t>
                </a:r>
              </a:p>
            </p:txBody>
          </p:sp>
        </p:grpSp>
        <p:grpSp>
          <p:nvGrpSpPr>
            <p:cNvPr id="643" name="“Dumb”…"/>
            <p:cNvGrpSpPr/>
            <p:nvPr/>
          </p:nvGrpSpPr>
          <p:grpSpPr>
            <a:xfrm>
              <a:off x="333475" y="4092707"/>
              <a:ext cx="2166011" cy="1245698"/>
              <a:chOff x="0" y="0"/>
              <a:chExt cx="2166009" cy="1245696"/>
            </a:xfrm>
          </p:grpSpPr>
          <p:sp>
            <p:nvSpPr>
              <p:cNvPr id="641" name="Rectangle"/>
              <p:cNvSpPr/>
              <p:nvPr/>
            </p:nvSpPr>
            <p:spPr>
              <a:xfrm>
                <a:off x="0" y="0"/>
                <a:ext cx="2166009" cy="1245696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42" name="“Dumb”…"/>
              <p:cNvSpPr/>
              <p:nvPr/>
            </p:nvSpPr>
            <p:spPr>
              <a:xfrm>
                <a:off x="0" y="0"/>
                <a:ext cx="2166009" cy="10772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r>
                  <a:rPr kumimoji="0" sz="15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“Dumb”</a:t>
                </a:r>
                <a:endParaRPr kumimoji="0" sz="21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ea typeface="Helvetica Light"/>
                  <a:cs typeface="Helvetica Light"/>
                  <a:sym typeface="Helvetica Light"/>
                </a:endParaRPr>
              </a:p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30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r>
                  <a:rPr kumimoji="0" sz="15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App Server</a:t>
                </a:r>
              </a:p>
            </p:txBody>
          </p:sp>
        </p:grpSp>
        <p:sp>
          <p:nvSpPr>
            <p:cNvPr id="644" name="Line"/>
            <p:cNvSpPr/>
            <p:nvPr/>
          </p:nvSpPr>
          <p:spPr>
            <a:xfrm>
              <a:off x="1472992" y="2876155"/>
              <a:ext cx="1" cy="27959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grpSp>
          <p:nvGrpSpPr>
            <p:cNvPr id="647" name="Mod 1"/>
            <p:cNvGrpSpPr/>
            <p:nvPr/>
          </p:nvGrpSpPr>
          <p:grpSpPr>
            <a:xfrm>
              <a:off x="4469346" y="536544"/>
              <a:ext cx="2945987" cy="2745099"/>
              <a:chOff x="-1" y="-1"/>
              <a:chExt cx="2945986" cy="2745098"/>
            </a:xfrm>
          </p:grpSpPr>
          <p:sp>
            <p:nvSpPr>
              <p:cNvPr id="645" name="Rectangle"/>
              <p:cNvSpPr/>
              <p:nvPr/>
            </p:nvSpPr>
            <p:spPr>
              <a:xfrm>
                <a:off x="-1" y="-1"/>
                <a:ext cx="2945986" cy="2745098"/>
              </a:xfrm>
              <a:prstGeom prst="rect">
                <a:avLst/>
              </a:prstGeom>
              <a:solidFill>
                <a:srgbClr val="516D7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46" name="Mod 1"/>
              <p:cNvSpPr txBox="1"/>
              <p:nvPr/>
            </p:nvSpPr>
            <p:spPr>
              <a:xfrm>
                <a:off x="-1" y="-1"/>
                <a:ext cx="2945986" cy="646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Mod 1</a:t>
                </a:r>
              </a:p>
            </p:txBody>
          </p:sp>
        </p:grpSp>
        <p:grpSp>
          <p:nvGrpSpPr>
            <p:cNvPr id="650" name="REST service"/>
            <p:cNvGrpSpPr/>
            <p:nvPr/>
          </p:nvGrpSpPr>
          <p:grpSpPr>
            <a:xfrm>
              <a:off x="4859334" y="1177278"/>
              <a:ext cx="2166012" cy="784354"/>
              <a:chOff x="0" y="0"/>
              <a:chExt cx="2166011" cy="784353"/>
            </a:xfrm>
          </p:grpSpPr>
          <p:sp>
            <p:nvSpPr>
              <p:cNvPr id="648" name="Rectangle"/>
              <p:cNvSpPr/>
              <p:nvPr/>
            </p:nvSpPr>
            <p:spPr>
              <a:xfrm>
                <a:off x="0" y="0"/>
                <a:ext cx="2166011" cy="784353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49" name="REST service"/>
              <p:cNvSpPr/>
              <p:nvPr/>
            </p:nvSpPr>
            <p:spPr>
              <a:xfrm>
                <a:off x="0" y="115180"/>
                <a:ext cx="2166011" cy="5539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26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3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REST service</a:t>
                </a:r>
              </a:p>
            </p:txBody>
          </p:sp>
        </p:grpSp>
        <p:grpSp>
          <p:nvGrpSpPr>
            <p:cNvPr id="653" name="Database"/>
            <p:cNvGrpSpPr/>
            <p:nvPr/>
          </p:nvGrpSpPr>
          <p:grpSpPr>
            <a:xfrm>
              <a:off x="4859334" y="2411241"/>
              <a:ext cx="2166012" cy="646329"/>
              <a:chOff x="0" y="-5664"/>
              <a:chExt cx="2166011" cy="646328"/>
            </a:xfrm>
          </p:grpSpPr>
          <p:sp>
            <p:nvSpPr>
              <p:cNvPr id="651" name="Rectangle"/>
              <p:cNvSpPr/>
              <p:nvPr/>
            </p:nvSpPr>
            <p:spPr>
              <a:xfrm>
                <a:off x="0" y="21798"/>
                <a:ext cx="2166011" cy="591404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52" name="Database"/>
              <p:cNvSpPr txBox="1"/>
              <p:nvPr/>
            </p:nvSpPr>
            <p:spPr>
              <a:xfrm>
                <a:off x="0" y="-5664"/>
                <a:ext cx="2166011" cy="6463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Database</a:t>
                </a:r>
              </a:p>
            </p:txBody>
          </p:sp>
        </p:grpSp>
        <p:sp>
          <p:nvSpPr>
            <p:cNvPr id="654" name="Line"/>
            <p:cNvSpPr/>
            <p:nvPr/>
          </p:nvSpPr>
          <p:spPr>
            <a:xfrm>
              <a:off x="5942338" y="1980306"/>
              <a:ext cx="1" cy="48033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grpSp>
          <p:nvGrpSpPr>
            <p:cNvPr id="657" name="Mod 2"/>
            <p:cNvGrpSpPr/>
            <p:nvPr/>
          </p:nvGrpSpPr>
          <p:grpSpPr>
            <a:xfrm>
              <a:off x="8358031" y="537359"/>
              <a:ext cx="2945987" cy="2745099"/>
              <a:chOff x="-1" y="-1"/>
              <a:chExt cx="2945986" cy="2745098"/>
            </a:xfrm>
          </p:grpSpPr>
          <p:sp>
            <p:nvSpPr>
              <p:cNvPr id="655" name="Rectangle"/>
              <p:cNvSpPr/>
              <p:nvPr/>
            </p:nvSpPr>
            <p:spPr>
              <a:xfrm>
                <a:off x="-1" y="-1"/>
                <a:ext cx="2945986" cy="2745098"/>
              </a:xfrm>
              <a:prstGeom prst="rect">
                <a:avLst/>
              </a:prstGeom>
              <a:solidFill>
                <a:srgbClr val="516D7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56" name="Mod 2"/>
              <p:cNvSpPr txBox="1"/>
              <p:nvPr/>
            </p:nvSpPr>
            <p:spPr>
              <a:xfrm>
                <a:off x="-1" y="-1"/>
                <a:ext cx="2945986" cy="646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Mod 2</a:t>
                </a:r>
              </a:p>
            </p:txBody>
          </p:sp>
        </p:grpSp>
        <p:grpSp>
          <p:nvGrpSpPr>
            <p:cNvPr id="660" name="REST service"/>
            <p:cNvGrpSpPr/>
            <p:nvPr/>
          </p:nvGrpSpPr>
          <p:grpSpPr>
            <a:xfrm>
              <a:off x="8748018" y="1178093"/>
              <a:ext cx="2166010" cy="784354"/>
              <a:chOff x="0" y="0"/>
              <a:chExt cx="2166009" cy="784353"/>
            </a:xfrm>
          </p:grpSpPr>
          <p:sp>
            <p:nvSpPr>
              <p:cNvPr id="658" name="Rectangle"/>
              <p:cNvSpPr/>
              <p:nvPr/>
            </p:nvSpPr>
            <p:spPr>
              <a:xfrm>
                <a:off x="0" y="0"/>
                <a:ext cx="2166009" cy="784353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59" name="REST service"/>
              <p:cNvSpPr/>
              <p:nvPr/>
            </p:nvSpPr>
            <p:spPr>
              <a:xfrm>
                <a:off x="0" y="115180"/>
                <a:ext cx="2166009" cy="5539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26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3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REST service</a:t>
                </a:r>
              </a:p>
            </p:txBody>
          </p:sp>
        </p:grpSp>
        <p:grpSp>
          <p:nvGrpSpPr>
            <p:cNvPr id="663" name="Database"/>
            <p:cNvGrpSpPr/>
            <p:nvPr/>
          </p:nvGrpSpPr>
          <p:grpSpPr>
            <a:xfrm>
              <a:off x="8748018" y="2412057"/>
              <a:ext cx="2166010" cy="646330"/>
              <a:chOff x="0" y="-5663"/>
              <a:chExt cx="2166009" cy="646329"/>
            </a:xfrm>
          </p:grpSpPr>
          <p:sp>
            <p:nvSpPr>
              <p:cNvPr id="661" name="Rectangle"/>
              <p:cNvSpPr/>
              <p:nvPr/>
            </p:nvSpPr>
            <p:spPr>
              <a:xfrm>
                <a:off x="0" y="21797"/>
                <a:ext cx="2166009" cy="591405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62" name="Database"/>
              <p:cNvSpPr txBox="1"/>
              <p:nvPr/>
            </p:nvSpPr>
            <p:spPr>
              <a:xfrm>
                <a:off x="0" y="-5663"/>
                <a:ext cx="2166009" cy="6463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Database</a:t>
                </a:r>
              </a:p>
            </p:txBody>
          </p:sp>
        </p:grpSp>
        <p:sp>
          <p:nvSpPr>
            <p:cNvPr id="664" name="Line"/>
            <p:cNvSpPr/>
            <p:nvPr/>
          </p:nvSpPr>
          <p:spPr>
            <a:xfrm>
              <a:off x="9831023" y="1981121"/>
              <a:ext cx="1" cy="48033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grpSp>
          <p:nvGrpSpPr>
            <p:cNvPr id="667" name="Mod 3"/>
            <p:cNvGrpSpPr/>
            <p:nvPr/>
          </p:nvGrpSpPr>
          <p:grpSpPr>
            <a:xfrm>
              <a:off x="12246714" y="538524"/>
              <a:ext cx="2945987" cy="2745099"/>
              <a:chOff x="-1" y="-1"/>
              <a:chExt cx="2945986" cy="2745098"/>
            </a:xfrm>
          </p:grpSpPr>
          <p:sp>
            <p:nvSpPr>
              <p:cNvPr id="665" name="Rectangle"/>
              <p:cNvSpPr/>
              <p:nvPr/>
            </p:nvSpPr>
            <p:spPr>
              <a:xfrm>
                <a:off x="-1" y="-1"/>
                <a:ext cx="2945986" cy="2745098"/>
              </a:xfrm>
              <a:prstGeom prst="rect">
                <a:avLst/>
              </a:prstGeom>
              <a:solidFill>
                <a:srgbClr val="516D7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66" name="Mod 3"/>
              <p:cNvSpPr txBox="1"/>
              <p:nvPr/>
            </p:nvSpPr>
            <p:spPr>
              <a:xfrm>
                <a:off x="-1" y="-1"/>
                <a:ext cx="2945986" cy="646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Mod 3</a:t>
                </a:r>
              </a:p>
            </p:txBody>
          </p:sp>
        </p:grpSp>
        <p:grpSp>
          <p:nvGrpSpPr>
            <p:cNvPr id="670" name="REST service"/>
            <p:cNvGrpSpPr/>
            <p:nvPr/>
          </p:nvGrpSpPr>
          <p:grpSpPr>
            <a:xfrm>
              <a:off x="12636703" y="1179257"/>
              <a:ext cx="2166010" cy="784354"/>
              <a:chOff x="0" y="0"/>
              <a:chExt cx="2166009" cy="784353"/>
            </a:xfrm>
          </p:grpSpPr>
          <p:sp>
            <p:nvSpPr>
              <p:cNvPr id="668" name="Rectangle"/>
              <p:cNvSpPr/>
              <p:nvPr/>
            </p:nvSpPr>
            <p:spPr>
              <a:xfrm>
                <a:off x="0" y="0"/>
                <a:ext cx="2166009" cy="784353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69" name="REST service"/>
              <p:cNvSpPr/>
              <p:nvPr/>
            </p:nvSpPr>
            <p:spPr>
              <a:xfrm>
                <a:off x="0" y="115180"/>
                <a:ext cx="2166009" cy="5539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26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3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REST service</a:t>
                </a:r>
              </a:p>
            </p:txBody>
          </p:sp>
        </p:grpSp>
        <p:grpSp>
          <p:nvGrpSpPr>
            <p:cNvPr id="673" name="Database"/>
            <p:cNvGrpSpPr/>
            <p:nvPr/>
          </p:nvGrpSpPr>
          <p:grpSpPr>
            <a:xfrm>
              <a:off x="12636703" y="2413220"/>
              <a:ext cx="2166010" cy="646329"/>
              <a:chOff x="0" y="-5664"/>
              <a:chExt cx="2166009" cy="646328"/>
            </a:xfrm>
          </p:grpSpPr>
          <p:sp>
            <p:nvSpPr>
              <p:cNvPr id="671" name="Rectangle"/>
              <p:cNvSpPr/>
              <p:nvPr/>
            </p:nvSpPr>
            <p:spPr>
              <a:xfrm>
                <a:off x="0" y="21798"/>
                <a:ext cx="2166009" cy="591404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72" name="Database"/>
              <p:cNvSpPr txBox="1"/>
              <p:nvPr/>
            </p:nvSpPr>
            <p:spPr>
              <a:xfrm>
                <a:off x="0" y="-5664"/>
                <a:ext cx="2166009" cy="6463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Database</a:t>
                </a:r>
              </a:p>
            </p:txBody>
          </p:sp>
        </p:grpSp>
        <p:sp>
          <p:nvSpPr>
            <p:cNvPr id="674" name="Line"/>
            <p:cNvSpPr/>
            <p:nvPr/>
          </p:nvSpPr>
          <p:spPr>
            <a:xfrm>
              <a:off x="13719707" y="1982286"/>
              <a:ext cx="1" cy="48033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grpSp>
          <p:nvGrpSpPr>
            <p:cNvPr id="677" name="Mod 4"/>
            <p:cNvGrpSpPr/>
            <p:nvPr/>
          </p:nvGrpSpPr>
          <p:grpSpPr>
            <a:xfrm>
              <a:off x="4469346" y="4074822"/>
              <a:ext cx="2945987" cy="2745099"/>
              <a:chOff x="-1" y="-1"/>
              <a:chExt cx="2945986" cy="2745098"/>
            </a:xfrm>
          </p:grpSpPr>
          <p:sp>
            <p:nvSpPr>
              <p:cNvPr id="675" name="Rectangle"/>
              <p:cNvSpPr/>
              <p:nvPr/>
            </p:nvSpPr>
            <p:spPr>
              <a:xfrm>
                <a:off x="-1" y="-1"/>
                <a:ext cx="2945986" cy="2745098"/>
              </a:xfrm>
              <a:prstGeom prst="rect">
                <a:avLst/>
              </a:prstGeom>
              <a:solidFill>
                <a:srgbClr val="516D7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76" name="Mod 4"/>
              <p:cNvSpPr txBox="1"/>
              <p:nvPr/>
            </p:nvSpPr>
            <p:spPr>
              <a:xfrm>
                <a:off x="-1" y="-1"/>
                <a:ext cx="2945986" cy="646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Mod 4</a:t>
                </a:r>
              </a:p>
            </p:txBody>
          </p:sp>
        </p:grpSp>
        <p:grpSp>
          <p:nvGrpSpPr>
            <p:cNvPr id="680" name="REST service"/>
            <p:cNvGrpSpPr/>
            <p:nvPr/>
          </p:nvGrpSpPr>
          <p:grpSpPr>
            <a:xfrm>
              <a:off x="4859334" y="4715556"/>
              <a:ext cx="2166012" cy="784354"/>
              <a:chOff x="0" y="0"/>
              <a:chExt cx="2166011" cy="784353"/>
            </a:xfrm>
          </p:grpSpPr>
          <p:sp>
            <p:nvSpPr>
              <p:cNvPr id="678" name="Rectangle"/>
              <p:cNvSpPr/>
              <p:nvPr/>
            </p:nvSpPr>
            <p:spPr>
              <a:xfrm>
                <a:off x="0" y="0"/>
                <a:ext cx="2166011" cy="784353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38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19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79" name="REST service"/>
              <p:cNvSpPr/>
              <p:nvPr/>
            </p:nvSpPr>
            <p:spPr>
              <a:xfrm>
                <a:off x="0" y="115180"/>
                <a:ext cx="2166011" cy="5539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26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3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REST service</a:t>
                </a:r>
              </a:p>
            </p:txBody>
          </p:sp>
        </p:grpSp>
        <p:grpSp>
          <p:nvGrpSpPr>
            <p:cNvPr id="683" name="Database"/>
            <p:cNvGrpSpPr/>
            <p:nvPr/>
          </p:nvGrpSpPr>
          <p:grpSpPr>
            <a:xfrm>
              <a:off x="4859334" y="5949519"/>
              <a:ext cx="2166012" cy="646329"/>
              <a:chOff x="0" y="-5664"/>
              <a:chExt cx="2166011" cy="646328"/>
            </a:xfrm>
          </p:grpSpPr>
          <p:sp>
            <p:nvSpPr>
              <p:cNvPr id="681" name="Rectangle"/>
              <p:cNvSpPr/>
              <p:nvPr/>
            </p:nvSpPr>
            <p:spPr>
              <a:xfrm>
                <a:off x="0" y="21798"/>
                <a:ext cx="2166011" cy="591404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82" name="Database"/>
              <p:cNvSpPr txBox="1"/>
              <p:nvPr/>
            </p:nvSpPr>
            <p:spPr>
              <a:xfrm>
                <a:off x="0" y="-5664"/>
                <a:ext cx="2166011" cy="6463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Database</a:t>
                </a:r>
              </a:p>
            </p:txBody>
          </p:sp>
        </p:grpSp>
        <p:sp>
          <p:nvSpPr>
            <p:cNvPr id="684" name="Line"/>
            <p:cNvSpPr/>
            <p:nvPr/>
          </p:nvSpPr>
          <p:spPr>
            <a:xfrm>
              <a:off x="5942338" y="5518585"/>
              <a:ext cx="1" cy="48033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grpSp>
          <p:nvGrpSpPr>
            <p:cNvPr id="687" name="Mod 5"/>
            <p:cNvGrpSpPr/>
            <p:nvPr/>
          </p:nvGrpSpPr>
          <p:grpSpPr>
            <a:xfrm>
              <a:off x="8358031" y="4074822"/>
              <a:ext cx="2945987" cy="2745099"/>
              <a:chOff x="-1" y="-1"/>
              <a:chExt cx="2945986" cy="2745098"/>
            </a:xfrm>
          </p:grpSpPr>
          <p:sp>
            <p:nvSpPr>
              <p:cNvPr id="685" name="Rectangle"/>
              <p:cNvSpPr/>
              <p:nvPr/>
            </p:nvSpPr>
            <p:spPr>
              <a:xfrm>
                <a:off x="-1" y="-1"/>
                <a:ext cx="2945986" cy="2745098"/>
              </a:xfrm>
              <a:prstGeom prst="rect">
                <a:avLst/>
              </a:prstGeom>
              <a:solidFill>
                <a:srgbClr val="516D7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86" name="Mod 5"/>
              <p:cNvSpPr txBox="1"/>
              <p:nvPr/>
            </p:nvSpPr>
            <p:spPr>
              <a:xfrm>
                <a:off x="-1" y="-1"/>
                <a:ext cx="2945986" cy="646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Mod 5</a:t>
                </a:r>
              </a:p>
            </p:txBody>
          </p:sp>
        </p:grpSp>
        <p:grpSp>
          <p:nvGrpSpPr>
            <p:cNvPr id="690" name="REST service"/>
            <p:cNvGrpSpPr/>
            <p:nvPr/>
          </p:nvGrpSpPr>
          <p:grpSpPr>
            <a:xfrm>
              <a:off x="8748018" y="4715556"/>
              <a:ext cx="2166010" cy="784354"/>
              <a:chOff x="0" y="0"/>
              <a:chExt cx="2166009" cy="784353"/>
            </a:xfrm>
          </p:grpSpPr>
          <p:sp>
            <p:nvSpPr>
              <p:cNvPr id="688" name="Rectangle"/>
              <p:cNvSpPr/>
              <p:nvPr/>
            </p:nvSpPr>
            <p:spPr>
              <a:xfrm>
                <a:off x="0" y="0"/>
                <a:ext cx="2166009" cy="784353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89" name="REST service"/>
              <p:cNvSpPr/>
              <p:nvPr/>
            </p:nvSpPr>
            <p:spPr>
              <a:xfrm>
                <a:off x="0" y="122876"/>
                <a:ext cx="2166009" cy="5386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25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25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REST service</a:t>
                </a:r>
              </a:p>
            </p:txBody>
          </p:sp>
        </p:grpSp>
        <p:grpSp>
          <p:nvGrpSpPr>
            <p:cNvPr id="693" name="Database"/>
            <p:cNvGrpSpPr/>
            <p:nvPr/>
          </p:nvGrpSpPr>
          <p:grpSpPr>
            <a:xfrm>
              <a:off x="8748018" y="5949519"/>
              <a:ext cx="2166010" cy="646329"/>
              <a:chOff x="0" y="-5664"/>
              <a:chExt cx="2166009" cy="646328"/>
            </a:xfrm>
          </p:grpSpPr>
          <p:sp>
            <p:nvSpPr>
              <p:cNvPr id="691" name="Rectangle"/>
              <p:cNvSpPr/>
              <p:nvPr/>
            </p:nvSpPr>
            <p:spPr>
              <a:xfrm>
                <a:off x="0" y="21798"/>
                <a:ext cx="2166009" cy="591404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92" name="Database"/>
              <p:cNvSpPr txBox="1"/>
              <p:nvPr/>
            </p:nvSpPr>
            <p:spPr>
              <a:xfrm>
                <a:off x="0" y="-5664"/>
                <a:ext cx="2166009" cy="6463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Database</a:t>
                </a:r>
              </a:p>
            </p:txBody>
          </p:sp>
        </p:grpSp>
        <p:sp>
          <p:nvSpPr>
            <p:cNvPr id="694" name="Line"/>
            <p:cNvSpPr/>
            <p:nvPr/>
          </p:nvSpPr>
          <p:spPr>
            <a:xfrm>
              <a:off x="9831023" y="5518585"/>
              <a:ext cx="1" cy="48033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grpSp>
          <p:nvGrpSpPr>
            <p:cNvPr id="697" name="Mod 6"/>
            <p:cNvGrpSpPr/>
            <p:nvPr/>
          </p:nvGrpSpPr>
          <p:grpSpPr>
            <a:xfrm>
              <a:off x="12246714" y="4074822"/>
              <a:ext cx="2945987" cy="2745099"/>
              <a:chOff x="-1" y="-1"/>
              <a:chExt cx="2945986" cy="2745098"/>
            </a:xfrm>
          </p:grpSpPr>
          <p:sp>
            <p:nvSpPr>
              <p:cNvPr id="695" name="Rectangle"/>
              <p:cNvSpPr/>
              <p:nvPr/>
            </p:nvSpPr>
            <p:spPr>
              <a:xfrm>
                <a:off x="-1" y="-1"/>
                <a:ext cx="2945986" cy="2745098"/>
              </a:xfrm>
              <a:prstGeom prst="rect">
                <a:avLst/>
              </a:prstGeom>
              <a:solidFill>
                <a:srgbClr val="516D7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t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96" name="Mod 6"/>
              <p:cNvSpPr txBox="1"/>
              <p:nvPr/>
            </p:nvSpPr>
            <p:spPr>
              <a:xfrm>
                <a:off x="-1" y="-1"/>
                <a:ext cx="2945986" cy="646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t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Mod 6</a:t>
                </a:r>
              </a:p>
            </p:txBody>
          </p:sp>
        </p:grpSp>
        <p:grpSp>
          <p:nvGrpSpPr>
            <p:cNvPr id="700" name="REST service"/>
            <p:cNvGrpSpPr/>
            <p:nvPr/>
          </p:nvGrpSpPr>
          <p:grpSpPr>
            <a:xfrm>
              <a:off x="12636703" y="4715556"/>
              <a:ext cx="2166010" cy="784354"/>
              <a:chOff x="0" y="0"/>
              <a:chExt cx="2166009" cy="784353"/>
            </a:xfrm>
          </p:grpSpPr>
          <p:sp>
            <p:nvSpPr>
              <p:cNvPr id="698" name="Rectangle"/>
              <p:cNvSpPr/>
              <p:nvPr/>
            </p:nvSpPr>
            <p:spPr>
              <a:xfrm>
                <a:off x="0" y="0"/>
                <a:ext cx="2166009" cy="784353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699" name="REST service"/>
              <p:cNvSpPr/>
              <p:nvPr/>
            </p:nvSpPr>
            <p:spPr>
              <a:xfrm>
                <a:off x="0" y="115180"/>
                <a:ext cx="2166009" cy="5539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26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3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REST service</a:t>
                </a:r>
              </a:p>
            </p:txBody>
          </p:sp>
        </p:grpSp>
        <p:grpSp>
          <p:nvGrpSpPr>
            <p:cNvPr id="703" name="Database"/>
            <p:cNvGrpSpPr/>
            <p:nvPr/>
          </p:nvGrpSpPr>
          <p:grpSpPr>
            <a:xfrm>
              <a:off x="12636703" y="5949519"/>
              <a:ext cx="2166010" cy="646329"/>
              <a:chOff x="0" y="-5664"/>
              <a:chExt cx="2166009" cy="646328"/>
            </a:xfrm>
          </p:grpSpPr>
          <p:sp>
            <p:nvSpPr>
              <p:cNvPr id="701" name="Rectangle"/>
              <p:cNvSpPr/>
              <p:nvPr/>
            </p:nvSpPr>
            <p:spPr>
              <a:xfrm>
                <a:off x="0" y="21798"/>
                <a:ext cx="2166009" cy="591404"/>
              </a:xfrm>
              <a:prstGeom prst="rect">
                <a:avLst/>
              </a:prstGeom>
              <a:solidFill>
                <a:srgbClr val="3284CC"/>
              </a:solidFill>
              <a:ln w="25400" cap="flat">
                <a:noFill/>
                <a:miter lim="400000"/>
              </a:ln>
              <a:effectLst>
                <a:outerShdw blurRad="508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702" name="Database"/>
              <p:cNvSpPr txBox="1"/>
              <p:nvPr/>
            </p:nvSpPr>
            <p:spPr>
              <a:xfrm>
                <a:off x="0" y="-5664"/>
                <a:ext cx="2166009" cy="6463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Database</a:t>
                </a:r>
              </a:p>
            </p:txBody>
          </p:sp>
        </p:grpSp>
        <p:sp>
          <p:nvSpPr>
            <p:cNvPr id="704" name="Line"/>
            <p:cNvSpPr/>
            <p:nvPr/>
          </p:nvSpPr>
          <p:spPr>
            <a:xfrm>
              <a:off x="13719707" y="5518585"/>
              <a:ext cx="1" cy="480333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705" name="Line"/>
            <p:cNvSpPr/>
            <p:nvPr/>
          </p:nvSpPr>
          <p:spPr>
            <a:xfrm>
              <a:off x="2498612" y="3676570"/>
              <a:ext cx="11190965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706" name="Line"/>
            <p:cNvSpPr/>
            <p:nvPr/>
          </p:nvSpPr>
          <p:spPr>
            <a:xfrm flipV="1">
              <a:off x="5942338" y="3301483"/>
              <a:ext cx="1" cy="38673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707" name="Line"/>
            <p:cNvSpPr/>
            <p:nvPr/>
          </p:nvSpPr>
          <p:spPr>
            <a:xfrm flipV="1">
              <a:off x="9831022" y="3301483"/>
              <a:ext cx="1" cy="38673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708" name="Line"/>
            <p:cNvSpPr/>
            <p:nvPr/>
          </p:nvSpPr>
          <p:spPr>
            <a:xfrm flipV="1">
              <a:off x="13702111" y="3302297"/>
              <a:ext cx="1" cy="38673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709" name="Line"/>
            <p:cNvSpPr/>
            <p:nvPr/>
          </p:nvSpPr>
          <p:spPr>
            <a:xfrm>
              <a:off x="6151279" y="3691327"/>
              <a:ext cx="1" cy="38673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710" name="Line"/>
            <p:cNvSpPr/>
            <p:nvPr/>
          </p:nvSpPr>
          <p:spPr>
            <a:xfrm>
              <a:off x="10198326" y="3663755"/>
              <a:ext cx="1" cy="38673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711" name="Line"/>
            <p:cNvSpPr/>
            <p:nvPr/>
          </p:nvSpPr>
          <p:spPr>
            <a:xfrm>
              <a:off x="13013663" y="3663755"/>
              <a:ext cx="1" cy="386739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712" name="REST"/>
            <p:cNvSpPr txBox="1"/>
            <p:nvPr/>
          </p:nvSpPr>
          <p:spPr>
            <a:xfrm>
              <a:off x="2889475" y="3167010"/>
              <a:ext cx="1540930" cy="646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 algn="l" defTabSz="1168400">
                <a:defRPr sz="3200" i="1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 marL="0" marR="0" lvl="0" indent="0" algn="l" defTabSz="1168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600" b="0" i="1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  <a:sym typeface="Helvetica"/>
                </a:rPr>
                <a:t>REST</a:t>
              </a:r>
            </a:p>
          </p:txBody>
        </p:sp>
        <p:sp>
          <p:nvSpPr>
            <p:cNvPr id="713" name="Line"/>
            <p:cNvSpPr/>
            <p:nvPr/>
          </p:nvSpPr>
          <p:spPr>
            <a:xfrm flipH="1" flipV="1">
              <a:off x="11179484" y="1304708"/>
              <a:ext cx="1191767" cy="1"/>
            </a:xfrm>
            <a:prstGeom prst="line">
              <a:avLst/>
            </a:prstGeom>
            <a:noFill/>
            <a:ln w="50800" cap="flat">
              <a:solidFill>
                <a:srgbClr val="BB2CA2"/>
              </a:solidFill>
              <a:prstDash val="sysDot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714" name="Line"/>
            <p:cNvSpPr/>
            <p:nvPr/>
          </p:nvSpPr>
          <p:spPr>
            <a:xfrm flipH="1" flipV="1">
              <a:off x="7290798" y="1304708"/>
              <a:ext cx="1191767" cy="1"/>
            </a:xfrm>
            <a:prstGeom prst="line">
              <a:avLst/>
            </a:prstGeom>
            <a:noFill/>
            <a:ln w="50800" cap="flat">
              <a:solidFill>
                <a:srgbClr val="BB2CA2"/>
              </a:solidFill>
              <a:prstDash val="sysDot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grpSp>
          <p:nvGrpSpPr>
            <p:cNvPr id="717" name="Todos"/>
            <p:cNvGrpSpPr/>
            <p:nvPr/>
          </p:nvGrpSpPr>
          <p:grpSpPr>
            <a:xfrm>
              <a:off x="4458883" y="494954"/>
              <a:ext cx="1666492" cy="646329"/>
              <a:chOff x="0" y="-5664"/>
              <a:chExt cx="1666490" cy="646328"/>
            </a:xfrm>
          </p:grpSpPr>
          <p:sp>
            <p:nvSpPr>
              <p:cNvPr id="715" name="Rectangle"/>
              <p:cNvSpPr/>
              <p:nvPr/>
            </p:nvSpPr>
            <p:spPr>
              <a:xfrm>
                <a:off x="0" y="45674"/>
                <a:ext cx="1666490" cy="543652"/>
              </a:xfrm>
              <a:prstGeom prst="rect">
                <a:avLst/>
              </a:prstGeom>
              <a:solidFill>
                <a:srgbClr val="516D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pPr>
                <a:endParaRPr kumimoji="0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  <a:sym typeface="Helvetica"/>
                </a:endParaRPr>
              </a:p>
            </p:txBody>
          </p:sp>
          <p:sp>
            <p:nvSpPr>
              <p:cNvPr id="716" name="Todos"/>
              <p:cNvSpPr txBox="1"/>
              <p:nvPr/>
            </p:nvSpPr>
            <p:spPr>
              <a:xfrm>
                <a:off x="0" y="-5664"/>
                <a:ext cx="1666490" cy="6463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Todos</a:t>
                </a:r>
              </a:p>
            </p:txBody>
          </p:sp>
        </p:grpSp>
        <p:sp>
          <p:nvSpPr>
            <p:cNvPr id="718" name="NodeJS, MongoDB"/>
            <p:cNvSpPr txBox="1"/>
            <p:nvPr/>
          </p:nvSpPr>
          <p:spPr>
            <a:xfrm>
              <a:off x="3830839" y="26599"/>
              <a:ext cx="4285131" cy="646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 algn="l" defTabSz="1168400">
                <a:defRPr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 marL="0" marR="0" lvl="0" indent="0" algn="l" defTabSz="1168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  <a:sym typeface="Helvetica"/>
                </a:rPr>
                <a:t>NodeJS, MongoDB</a:t>
              </a:r>
            </a:p>
          </p:txBody>
        </p:sp>
        <p:grpSp>
          <p:nvGrpSpPr>
            <p:cNvPr id="721" name="Mailer"/>
            <p:cNvGrpSpPr/>
            <p:nvPr/>
          </p:nvGrpSpPr>
          <p:grpSpPr>
            <a:xfrm>
              <a:off x="12263839" y="494954"/>
              <a:ext cx="1696900" cy="646329"/>
              <a:chOff x="0" y="-5664"/>
              <a:chExt cx="1696898" cy="646328"/>
            </a:xfrm>
          </p:grpSpPr>
          <p:sp>
            <p:nvSpPr>
              <p:cNvPr id="719" name="Rectangle"/>
              <p:cNvSpPr/>
              <p:nvPr/>
            </p:nvSpPr>
            <p:spPr>
              <a:xfrm>
                <a:off x="0" y="45674"/>
                <a:ext cx="1696898" cy="543652"/>
              </a:xfrm>
              <a:prstGeom prst="rect">
                <a:avLst/>
              </a:prstGeom>
              <a:solidFill>
                <a:srgbClr val="516D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8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720" name="Mailer"/>
              <p:cNvSpPr txBox="1"/>
              <p:nvPr/>
            </p:nvSpPr>
            <p:spPr>
              <a:xfrm>
                <a:off x="0" y="-5664"/>
                <a:ext cx="1696898" cy="6463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Mailer</a:t>
                </a:r>
              </a:p>
            </p:txBody>
          </p:sp>
        </p:grpSp>
        <p:sp>
          <p:nvSpPr>
            <p:cNvPr id="722" name="Java, MySQL"/>
            <p:cNvSpPr txBox="1"/>
            <p:nvPr/>
          </p:nvSpPr>
          <p:spPr>
            <a:xfrm>
              <a:off x="12235095" y="-5665"/>
              <a:ext cx="3233230" cy="646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 algn="l" defTabSz="1168400">
                <a:defRPr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 marL="0" marR="0" lvl="0" indent="0" algn="l" defTabSz="1168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  <a:sym typeface="Helvetica"/>
                </a:rPr>
                <a:t>Java, MySQL</a:t>
              </a:r>
            </a:p>
          </p:txBody>
        </p:sp>
        <p:grpSp>
          <p:nvGrpSpPr>
            <p:cNvPr id="725" name="Logins"/>
            <p:cNvGrpSpPr/>
            <p:nvPr/>
          </p:nvGrpSpPr>
          <p:grpSpPr>
            <a:xfrm>
              <a:off x="8360195" y="494954"/>
              <a:ext cx="2543190" cy="646329"/>
              <a:chOff x="0" y="-5664"/>
              <a:chExt cx="2543188" cy="646328"/>
            </a:xfrm>
          </p:grpSpPr>
          <p:sp>
            <p:nvSpPr>
              <p:cNvPr id="723" name="Rectangle"/>
              <p:cNvSpPr/>
              <p:nvPr/>
            </p:nvSpPr>
            <p:spPr>
              <a:xfrm>
                <a:off x="0" y="45674"/>
                <a:ext cx="2543188" cy="543652"/>
              </a:xfrm>
              <a:prstGeom prst="rect">
                <a:avLst/>
              </a:prstGeom>
              <a:solidFill>
                <a:srgbClr val="516D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8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724" name="Logins"/>
              <p:cNvSpPr txBox="1"/>
              <p:nvPr/>
            </p:nvSpPr>
            <p:spPr>
              <a:xfrm>
                <a:off x="0" y="-5664"/>
                <a:ext cx="2543188" cy="6463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Logins</a:t>
                </a:r>
              </a:p>
            </p:txBody>
          </p:sp>
        </p:grpSp>
        <p:sp>
          <p:nvSpPr>
            <p:cNvPr id="726" name="Google Service"/>
            <p:cNvSpPr txBox="1"/>
            <p:nvPr/>
          </p:nvSpPr>
          <p:spPr>
            <a:xfrm>
              <a:off x="8110328" y="-5665"/>
              <a:ext cx="3720986" cy="646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 algn="l" defTabSz="1168400">
                <a:defRPr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 marL="0" marR="0" lvl="0" indent="0" algn="l" defTabSz="1168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  <a:sym typeface="Helvetica"/>
                </a:rPr>
                <a:t>Google Service</a:t>
              </a:r>
            </a:p>
          </p:txBody>
        </p:sp>
        <p:grpSp>
          <p:nvGrpSpPr>
            <p:cNvPr id="729" name="Search Engine"/>
            <p:cNvGrpSpPr/>
            <p:nvPr/>
          </p:nvGrpSpPr>
          <p:grpSpPr>
            <a:xfrm>
              <a:off x="4461760" y="3987897"/>
              <a:ext cx="2920931" cy="646330"/>
              <a:chOff x="0" y="-5663"/>
              <a:chExt cx="2920929" cy="646329"/>
            </a:xfrm>
          </p:grpSpPr>
          <p:sp>
            <p:nvSpPr>
              <p:cNvPr id="727" name="Rectangle"/>
              <p:cNvSpPr/>
              <p:nvPr/>
            </p:nvSpPr>
            <p:spPr>
              <a:xfrm>
                <a:off x="0" y="68973"/>
                <a:ext cx="2920929" cy="497055"/>
              </a:xfrm>
              <a:prstGeom prst="rect">
                <a:avLst/>
              </a:prstGeom>
              <a:solidFill>
                <a:srgbClr val="516D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4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2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728" name="Search Engine"/>
              <p:cNvSpPr txBox="1"/>
              <p:nvPr/>
            </p:nvSpPr>
            <p:spPr>
              <a:xfrm>
                <a:off x="0" y="-5663"/>
                <a:ext cx="2920929" cy="646329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Search Engine</a:t>
                </a:r>
              </a:p>
            </p:txBody>
          </p:sp>
        </p:grpSp>
        <p:sp>
          <p:nvSpPr>
            <p:cNvPr id="730" name="Java, Neo4J"/>
            <p:cNvSpPr txBox="1"/>
            <p:nvPr/>
          </p:nvSpPr>
          <p:spPr>
            <a:xfrm>
              <a:off x="4425856" y="6753217"/>
              <a:ext cx="3032966" cy="646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 algn="l" defTabSz="1168400">
                <a:defRPr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 marL="0" marR="0" lvl="0" indent="0" algn="l" defTabSz="1168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  <a:sym typeface="Helvetica"/>
                </a:rPr>
                <a:t>Java, Neo4J</a:t>
              </a:r>
            </a:p>
          </p:txBody>
        </p:sp>
        <p:grpSp>
          <p:nvGrpSpPr>
            <p:cNvPr id="733" name="Analytics"/>
            <p:cNvGrpSpPr/>
            <p:nvPr/>
          </p:nvGrpSpPr>
          <p:grpSpPr>
            <a:xfrm>
              <a:off x="8391961" y="4003428"/>
              <a:ext cx="2448594" cy="646329"/>
              <a:chOff x="0" y="-5664"/>
              <a:chExt cx="2448593" cy="646328"/>
            </a:xfrm>
          </p:grpSpPr>
          <p:sp>
            <p:nvSpPr>
              <p:cNvPr id="731" name="Rectangle"/>
              <p:cNvSpPr/>
              <p:nvPr/>
            </p:nvSpPr>
            <p:spPr>
              <a:xfrm>
                <a:off x="0" y="45674"/>
                <a:ext cx="2448593" cy="543652"/>
              </a:xfrm>
              <a:prstGeom prst="rect">
                <a:avLst/>
              </a:prstGeom>
              <a:solidFill>
                <a:srgbClr val="516D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8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732" name="Analytics"/>
              <p:cNvSpPr txBox="1"/>
              <p:nvPr/>
            </p:nvSpPr>
            <p:spPr>
              <a:xfrm>
                <a:off x="0" y="-5664"/>
                <a:ext cx="2448593" cy="6463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Analytics</a:t>
                </a:r>
              </a:p>
            </p:txBody>
          </p:sp>
        </p:grpSp>
        <p:sp>
          <p:nvSpPr>
            <p:cNvPr id="734" name="C#, SQLServer"/>
            <p:cNvSpPr txBox="1"/>
            <p:nvPr/>
          </p:nvSpPr>
          <p:spPr>
            <a:xfrm>
              <a:off x="8028082" y="6753217"/>
              <a:ext cx="3605886" cy="646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 algn="l" defTabSz="1168400">
                <a:defRPr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 marL="0" marR="0" lvl="0" indent="0" algn="l" defTabSz="1168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  <a:sym typeface="Helvetica"/>
                </a:rPr>
                <a:t>C#, SQLServer</a:t>
              </a:r>
            </a:p>
          </p:txBody>
        </p:sp>
        <p:grpSp>
          <p:nvGrpSpPr>
            <p:cNvPr id="737" name="Social Crawler"/>
            <p:cNvGrpSpPr/>
            <p:nvPr/>
          </p:nvGrpSpPr>
          <p:grpSpPr>
            <a:xfrm>
              <a:off x="12287351" y="4027730"/>
              <a:ext cx="2893724" cy="646329"/>
              <a:chOff x="0" y="-5663"/>
              <a:chExt cx="2893722" cy="646328"/>
            </a:xfrm>
          </p:grpSpPr>
          <p:sp>
            <p:nvSpPr>
              <p:cNvPr id="735" name="Rectangle"/>
              <p:cNvSpPr/>
              <p:nvPr/>
            </p:nvSpPr>
            <p:spPr>
              <a:xfrm>
                <a:off x="0" y="34965"/>
                <a:ext cx="2893722" cy="565070"/>
              </a:xfrm>
              <a:prstGeom prst="rect">
                <a:avLst/>
              </a:prstGeom>
              <a:solidFill>
                <a:srgbClr val="516D7C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20" tIns="45720" rIns="45720" bIns="45720" numCol="1" anchor="ctr">
                <a:noAutofit/>
              </a:bodyPr>
              <a:lstStyle/>
              <a:p>
                <a:pPr marL="0" marR="0" lvl="0" indent="0" algn="l" defTabSz="584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4800">
                    <a:solidFill>
                      <a:srgbClr val="FFFFFF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kumimoji="0" sz="2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Helvetica Light"/>
                  <a:sym typeface="Helvetica Light"/>
                </a:endParaRPr>
              </a:p>
            </p:txBody>
          </p:sp>
          <p:sp>
            <p:nvSpPr>
              <p:cNvPr id="736" name="Social Crawler"/>
              <p:cNvSpPr txBox="1"/>
              <p:nvPr/>
            </p:nvSpPr>
            <p:spPr>
              <a:xfrm>
                <a:off x="0" y="-5663"/>
                <a:ext cx="2893722" cy="64632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spAutoFit/>
              </a:bodyPr>
              <a:lstStyle>
                <a:lvl1pPr algn="l" defTabSz="1168400"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"/>
                  </a:defRPr>
                </a:lvl1pPr>
              </a:lstStyle>
              <a:p>
                <a:pPr marL="0" marR="0" lvl="0" indent="0" algn="l" defTabSz="1168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  <a:sym typeface="Helvetica"/>
                  </a:rPr>
                  <a:t>Social Crawler</a:t>
                </a:r>
              </a:p>
            </p:txBody>
          </p:sp>
        </p:grpSp>
        <p:sp>
          <p:nvSpPr>
            <p:cNvPr id="738" name="Python, MongoDB"/>
            <p:cNvSpPr txBox="1"/>
            <p:nvPr/>
          </p:nvSpPr>
          <p:spPr>
            <a:xfrm>
              <a:off x="11747116" y="6753217"/>
              <a:ext cx="4027575" cy="6463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spAutoFit/>
            </a:bodyPr>
            <a:lstStyle>
              <a:lvl1pPr algn="l" defTabSz="1168400">
                <a:defRPr sz="3200"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Helvetica"/>
                </a:defRPr>
              </a:lvl1pPr>
            </a:lstStyle>
            <a:p>
              <a:pPr marL="0" marR="0" lvl="0" indent="0" algn="l" defTabSz="1168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6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  <a:sym typeface="Helvetica"/>
                </a:rPr>
                <a:t>Python, MongoDB</a:t>
              </a:r>
            </a:p>
          </p:txBody>
        </p:sp>
        <p:sp>
          <p:nvSpPr>
            <p:cNvPr id="739" name="Line"/>
            <p:cNvSpPr/>
            <p:nvPr/>
          </p:nvSpPr>
          <p:spPr>
            <a:xfrm flipH="1" flipV="1">
              <a:off x="7290799" y="3296807"/>
              <a:ext cx="1191768" cy="789033"/>
            </a:xfrm>
            <a:prstGeom prst="line">
              <a:avLst/>
            </a:prstGeom>
            <a:noFill/>
            <a:ln w="50800" cap="flat">
              <a:solidFill>
                <a:srgbClr val="BB2CA2"/>
              </a:solidFill>
              <a:prstDash val="sysDot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  <p:sp>
          <p:nvSpPr>
            <p:cNvPr id="740" name="Line"/>
            <p:cNvSpPr/>
            <p:nvPr/>
          </p:nvSpPr>
          <p:spPr>
            <a:xfrm flipV="1">
              <a:off x="8938695" y="3229728"/>
              <a:ext cx="1" cy="857077"/>
            </a:xfrm>
            <a:prstGeom prst="line">
              <a:avLst/>
            </a:prstGeom>
            <a:noFill/>
            <a:ln w="50800" cap="flat">
              <a:solidFill>
                <a:srgbClr val="BB2CA2"/>
              </a:solidFill>
              <a:prstDash val="sysDot"/>
              <a:miter lim="400000"/>
              <a:headEnd type="triangle" w="med" len="med"/>
              <a:tailEnd type="triangle" w="med" len="med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endParaRPr>
            </a:p>
          </p:txBody>
        </p:sp>
      </p:grpSp>
      <p:grpSp>
        <p:nvGrpSpPr>
          <p:cNvPr id="744" name="Rectangle 57"/>
          <p:cNvGrpSpPr/>
          <p:nvPr/>
        </p:nvGrpSpPr>
        <p:grpSpPr>
          <a:xfrm>
            <a:off x="295307" y="1781767"/>
            <a:ext cx="2743200" cy="1045112"/>
            <a:chOff x="0" y="0"/>
            <a:chExt cx="5486399" cy="2090223"/>
          </a:xfrm>
        </p:grpSpPr>
        <p:sp>
          <p:nvSpPr>
            <p:cNvPr id="742" name="Rectangle"/>
            <p:cNvSpPr/>
            <p:nvPr/>
          </p:nvSpPr>
          <p:spPr>
            <a:xfrm>
              <a:off x="0" y="0"/>
              <a:ext cx="5486399" cy="2090223"/>
            </a:xfrm>
            <a:prstGeom prst="rect">
              <a:avLst/>
            </a:prstGeom>
            <a:solidFill>
              <a:srgbClr val="FBE5D6"/>
            </a:solidFill>
            <a:ln w="25400" cap="flat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wrap="square" lIns="45720" tIns="45720" rIns="45720" bIns="45720" numCol="1" anchor="t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Ink Free"/>
                <a:sym typeface="Ink Free"/>
              </a:endParaRPr>
            </a:p>
          </p:txBody>
        </p:sp>
        <p:sp>
          <p:nvSpPr>
            <p:cNvPr id="743" name="Different languages, different operating systems"/>
            <p:cNvSpPr/>
            <p:nvPr/>
          </p:nvSpPr>
          <p:spPr>
            <a:xfrm>
              <a:off x="104140" y="12700"/>
              <a:ext cx="5278119" cy="18466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45720" tIns="45720" rIns="45720" bIns="45720" numCol="1" anchor="t">
              <a:spAutoFit/>
            </a:bodyPr>
            <a:lstStyle>
              <a:lvl1pPr algn="l" defTabSz="1828800">
                <a:defRPr sz="3600">
                  <a:solidFill>
                    <a:srgbClr val="000000"/>
                  </a:solidFill>
                  <a:latin typeface="Ink Free"/>
                  <a:ea typeface="Ink Free"/>
                  <a:cs typeface="Ink Free"/>
                  <a:sym typeface="Ink Free"/>
                </a:defRPr>
              </a:lvl1pPr>
            </a:lstStyle>
            <a:p>
              <a:pPr marL="0" marR="0" lvl="0" indent="0" algn="l" defTabSz="1828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Ink Free"/>
                  <a:sym typeface="Ink Free"/>
                </a:rPr>
                <a:t>Different languages, different operating systems</a:t>
              </a: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Ink Free"/>
                <a:sym typeface="Ink Free"/>
              </a:endParaRPr>
            </a:p>
          </p:txBody>
        </p:sp>
      </p:grpSp>
      <p:sp>
        <p:nvSpPr>
          <p:cNvPr id="745" name="Rectangle: Rounded Corners 58"/>
          <p:cNvSpPr/>
          <p:nvPr/>
        </p:nvSpPr>
        <p:spPr>
          <a:xfrm>
            <a:off x="4182229" y="2062184"/>
            <a:ext cx="5742528" cy="445856"/>
          </a:xfrm>
          <a:prstGeom prst="roundRect">
            <a:avLst>
              <a:gd name="adj" fmla="val 16667"/>
            </a:avLst>
          </a:prstGeom>
          <a:ln w="76200">
            <a:solidFill>
              <a:srgbClr val="F4B183"/>
            </a:solidFill>
            <a:miter/>
          </a:ln>
        </p:spPr>
        <p:txBody>
          <a:bodyPr tIns="45720" bIns="4572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747" name="Straight Arrow Connector 60"/>
          <p:cNvSpPr/>
          <p:nvPr/>
        </p:nvSpPr>
        <p:spPr>
          <a:xfrm>
            <a:off x="3044857" y="2347918"/>
            <a:ext cx="1118322" cy="243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0"/>
                </a:lnTo>
              </a:path>
            </a:pathLst>
          </a:custGeom>
          <a:ln w="76200">
            <a:solidFill>
              <a:srgbClr val="ED7D31"/>
            </a:solidFill>
            <a:miter/>
            <a:tailEnd type="triangle"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6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80639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4" grpId="0" animBg="1" advAuto="0"/>
      <p:bldP spid="745" grpId="0" animBg="1" advAuto="0"/>
      <p:bldP spid="747" grpId="0" animBg="1" advAuto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C857FE-A991-8CDA-FC81-3A76400A2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Title 1">
            <a:extLst>
              <a:ext uri="{FF2B5EF4-FFF2-40B4-BE49-F238E27FC236}">
                <a16:creationId xmlns:a16="http://schemas.microsoft.com/office/drawing/2014/main" id="{C56E602D-BC15-D060-4C62-65BF65B258A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Microservices</a:t>
            </a:r>
          </a:p>
        </p:txBody>
      </p:sp>
      <p:sp>
        <p:nvSpPr>
          <p:cNvPr id="2" name="100s of microservices…">
            <a:extLst>
              <a:ext uri="{FF2B5EF4-FFF2-40B4-BE49-F238E27FC236}">
                <a16:creationId xmlns:a16="http://schemas.microsoft.com/office/drawing/2014/main" id="{2ABB7006-7F7F-650E-B339-55C36293C002}"/>
              </a:ext>
            </a:extLst>
          </p:cNvPr>
          <p:cNvSpPr txBox="1">
            <a:spLocks/>
          </p:cNvSpPr>
          <p:nvPr/>
        </p:nvSpPr>
        <p:spPr>
          <a:xfrm>
            <a:off x="838200" y="1500160"/>
            <a:ext cx="7887346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Netflix is the microservices darling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100s of microservices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1000s of daily production changes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10,000s of instances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BUT: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only 10s of operations engineers</a:t>
            </a:r>
          </a:p>
        </p:txBody>
      </p:sp>
      <p:pic>
        <p:nvPicPr>
          <p:cNvPr id="3" name="Image" descr="Image">
            <a:extLst>
              <a:ext uri="{FF2B5EF4-FFF2-40B4-BE49-F238E27FC236}">
                <a16:creationId xmlns:a16="http://schemas.microsoft.com/office/drawing/2014/main" id="{556F6624-3ABE-51D1-DD02-C7D2E6D9787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253" t="7900" r="8028" b="17338"/>
          <a:stretch>
            <a:fillRect/>
          </a:stretch>
        </p:blipFill>
        <p:spPr>
          <a:xfrm>
            <a:off x="7183176" y="1769180"/>
            <a:ext cx="4805625" cy="3319639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https://medium.com/refraction-tech-everything/how-netflix-works-the-hugely-simplified-complex-stuff-that-happens-every-time-you-hit-play-3a40c9be254b">
            <a:extLst>
              <a:ext uri="{FF2B5EF4-FFF2-40B4-BE49-F238E27FC236}">
                <a16:creationId xmlns:a16="http://schemas.microsoft.com/office/drawing/2014/main" id="{D6FFE42B-8E13-9C0B-E36A-77D8C6DDE557}"/>
              </a:ext>
            </a:extLst>
          </p:cNvPr>
          <p:cNvSpPr txBox="1"/>
          <p:nvPr/>
        </p:nvSpPr>
        <p:spPr>
          <a:xfrm>
            <a:off x="406895" y="5981707"/>
            <a:ext cx="11581906" cy="6087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27093" tIns="27093" rIns="27093" bIns="27093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 u="sng">
                <a:solidFill>
                  <a:srgbClr val="0D0D0D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rPr kumimoji="0" sz="1800" b="0" i="0" u="sng" strike="noStrike" kern="1200" cap="none" spc="0" normalizeH="0" baseline="0" noProof="0">
                <a:ln>
                  <a:noFill/>
                </a:ln>
                <a:solidFill>
                  <a:srgbClr val="0563C1"/>
                </a:solidFill>
                <a:effectLst/>
                <a:uLnTx/>
                <a:uFill>
                  <a:solidFill>
                    <a:srgbClr val="0563C1"/>
                  </a:solidFill>
                </a:uFill>
                <a:latin typeface="Calibri"/>
                <a:cs typeface="Calibri"/>
                <a:sym typeface="Calibri"/>
                <a:hlinkClick r:id="rId4"/>
              </a:rPr>
              <a:t>https://medium.com/refraction-tech-everything/how-netflix-works-the-hugely-simplified-complex-stuff-that-happens-every-time-you-hit-play-3a40c9be254b</a:t>
            </a:r>
            <a:r>
              <a:rPr kumimoji="0" sz="1800" b="0" i="0" u="sng" strike="noStrike" kern="1200" cap="none" spc="0" normalizeH="0" baseline="0" noProof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114345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Title 1"/>
          <p:cNvSpPr txBox="1"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Microservices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9F242B-1632-AFB5-D5D1-697DD15E16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The opposite of “microservices” is “monolith”</a:t>
            </a:r>
          </a:p>
        </p:txBody>
      </p:sp>
      <p:pic>
        <p:nvPicPr>
          <p:cNvPr id="76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9620" y="1951145"/>
            <a:ext cx="5463403" cy="4297255"/>
          </a:xfrm>
          <a:prstGeom prst="rect">
            <a:avLst/>
          </a:prstGeom>
          <a:ln w="12700">
            <a:miter lim="400000"/>
          </a:ln>
        </p:spPr>
      </p:pic>
      <p:sp>
        <p:nvSpPr>
          <p:cNvPr id="762" name="Arrow: Up 6"/>
          <p:cNvSpPr/>
          <p:nvPr/>
        </p:nvSpPr>
        <p:spPr>
          <a:xfrm>
            <a:off x="1557791" y="3431151"/>
            <a:ext cx="484633" cy="9784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350"/>
                </a:moveTo>
                <a:lnTo>
                  <a:pt x="10800" y="0"/>
                </a:lnTo>
                <a:lnTo>
                  <a:pt x="21600" y="5350"/>
                </a:lnTo>
                <a:lnTo>
                  <a:pt x="16200" y="5350"/>
                </a:lnTo>
                <a:lnTo>
                  <a:pt x="16200" y="21600"/>
                </a:lnTo>
                <a:lnTo>
                  <a:pt x="5400" y="21600"/>
                </a:lnTo>
                <a:lnTo>
                  <a:pt x="5400" y="5350"/>
                </a:lnTo>
                <a:close/>
              </a:path>
            </a:pathLst>
          </a:custGeom>
          <a:solidFill>
            <a:srgbClr val="BFBFBF"/>
          </a:solidFill>
          <a:ln w="25400">
            <a:solidFill>
              <a:srgbClr val="0070C0"/>
            </a:solidFill>
            <a:miter/>
          </a:ln>
        </p:spPr>
        <p:txBody>
          <a:bodyPr tIns="45720" bIns="4572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763" name="TextBox 7"/>
          <p:cNvSpPr txBox="1"/>
          <p:nvPr/>
        </p:nvSpPr>
        <p:spPr>
          <a:xfrm>
            <a:off x="993123" y="2870842"/>
            <a:ext cx="1620957" cy="369332"/>
          </a:xfrm>
          <a:prstGeom prst="rect">
            <a:avLst/>
          </a:prstGeom>
          <a:ln w="25400">
            <a:solidFill>
              <a:srgbClr val="0070C0"/>
            </a:solidFill>
            <a:miter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wrap="none" tIns="45720" bIns="45720" anchor="ctr">
            <a:spAutoFit/>
          </a:bodyPr>
          <a:lstStyle>
            <a:lvl1pPr algn="l" defTabSz="1828800">
              <a:defRPr sz="36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marL="0" marR="0" lvl="0" indent="0" algn="l" defTabSz="1828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cs typeface="Calibri"/>
                <a:sym typeface="Calibri"/>
              </a:rPr>
              <a:t>higher is better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088A31-9D4A-C4F4-1A59-6A1774521A7F}"/>
              </a:ext>
            </a:extLst>
          </p:cNvPr>
          <p:cNvSpPr txBox="1"/>
          <p:nvPr/>
        </p:nvSpPr>
        <p:spPr>
          <a:xfrm>
            <a:off x="5198581" y="6264442"/>
            <a:ext cx="6320589" cy="59355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600"/>
            </a:pPr>
            <a:r>
              <a:rPr kumimoji="0" lang="en-US" sz="2800" b="0" i="0" u="sng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>
                  <a:solidFill>
                    <a:srgbClr val="0563C1"/>
                  </a:solidFill>
                </a:uFill>
                <a:latin typeface="Calibri" panose="020F0502020204030204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https://martinfowler.com/microservices/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rgbClr val="4472C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293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296871-25EA-8EC2-A54E-05B9753E18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D59DDB-E59F-9638-BF49-D3274B8B6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/>
              <a:t>Review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4C4F1E-1E7E-ADB2-5CDC-F4C5EBB57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>
            <a:normAutofit fontScale="92500"/>
          </a:bodyPr>
          <a:lstStyle/>
          <a:p>
            <a:r>
              <a:rPr lang="en-US" err="1"/>
              <a:t>Strategy.town</a:t>
            </a:r>
            <a:r>
              <a:rPr lang="en-US"/>
              <a:t> is a monolithic application</a:t>
            </a:r>
          </a:p>
          <a:p>
            <a:r>
              <a:rPr lang="en-US"/>
              <a:t>Personal self-assessment: I put a bit too much business logic in the controller layer (service layer doesn’t quite do enough)</a:t>
            </a:r>
          </a:p>
          <a:p>
            <a:r>
              <a:rPr lang="en-US"/>
              <a:t>You’ll start IP2 with a proper repository</a:t>
            </a:r>
          </a:p>
          <a:p>
            <a:pPr lvl="1"/>
            <a:r>
              <a:rPr lang="en-US"/>
              <a:t>MongoDB is the database used for repository layer</a:t>
            </a:r>
          </a:p>
          <a:p>
            <a:pPr lvl="1"/>
            <a:r>
              <a:rPr lang="en-US"/>
              <a:t>Starter code </a:t>
            </a:r>
            <a:r>
              <a:rPr lang="en-US" i="1"/>
              <a:t>mostly </a:t>
            </a:r>
            <a:r>
              <a:rPr lang="en-US"/>
              <a:t>stateless, you’ll make it fully stateless</a:t>
            </a:r>
          </a:p>
          <a:p>
            <a:pPr lvl="1"/>
            <a:r>
              <a:rPr lang="en-US"/>
              <a:t>The controller doesn’t have to change!*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*we’ll talk about one very big exception tomorrow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C028E6-28AB-E23A-ACD2-FAAEFCC12CCA}"/>
              </a:ext>
            </a:extLst>
          </p:cNvPr>
          <p:cNvSpPr txBox="1"/>
          <p:nvPr/>
        </p:nvSpPr>
        <p:spPr>
          <a:xfrm>
            <a:off x="2286000" y="778213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15776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128033-A1E7-B6AC-8333-2FD53C9D8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1E411E9-8073-745B-AA13-AF267A52C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818D34-7629-B802-57F9-4B9D90D786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>
                <a:sym typeface="Helvetica Neue" charset="0"/>
              </a:rPr>
              <a:t>CS 4530: Fundamentals of Software Engineering</a:t>
            </a:r>
            <a:br>
              <a:rPr lang="en-US" altLang="en-US">
                <a:sym typeface="Helvetica Neue" charset="0"/>
              </a:rPr>
            </a:br>
            <a:r>
              <a:rPr lang="en-US" altLang="en-US">
                <a:sym typeface="Helvetica Neue" charset="0"/>
              </a:rPr>
              <a:t>Module 3, Lesson 2</a:t>
            </a:r>
            <a:br>
              <a:rPr lang="en-US" altLang="en-US">
                <a:sym typeface="Helvetica Neue" charset="0"/>
              </a:rPr>
            </a:br>
            <a:r>
              <a:rPr lang="en-US" altLang="en-US">
                <a:sym typeface="Helvetica Neue" charset="0"/>
              </a:rPr>
              <a:t>Architecting Simple Web Servers</a:t>
            </a:r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CB92D39-F1E7-8E79-E13D-72E6E66E7A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Rob Simmons</a:t>
            </a:r>
          </a:p>
          <a:p>
            <a:r>
              <a:rPr lang="en-US"/>
              <a:t>Khoury College of Computer Sciences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082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39AD06-7E48-D4CE-0E8F-2C86E8CA21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62BBC-CBDE-DD5E-BB16-4ACF173CB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65E1E-ED73-7907-574F-515EFACD1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At the end of this lesson, you should be able to</a:t>
            </a:r>
          </a:p>
          <a:p>
            <a:pPr lvl="1"/>
            <a:r>
              <a:rPr lang="en-US"/>
              <a:t>Explain what “business logic” is</a:t>
            </a:r>
          </a:p>
          <a:p>
            <a:pPr lvl="1"/>
            <a:r>
              <a:rPr lang="en-US"/>
              <a:t>Describe the fundamental differences between the three layers of the controller, service, and repository layers in a C-S-R architecture</a:t>
            </a:r>
          </a:p>
          <a:p>
            <a:pPr lvl="1"/>
            <a:r>
              <a:rPr lang="en-US"/>
              <a:t>Explain the difference between “horizontal” and “vertical” scaling</a:t>
            </a:r>
          </a:p>
          <a:p>
            <a:pPr lvl="1"/>
            <a:r>
              <a:rPr lang="en-US"/>
              <a:t>Know what someone is talking about when they say “microservices”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4FE55-46AB-69D9-3B5F-95D7B6431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32671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Learning Objectives for this Less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Learning objectives for this lesson</a:t>
            </a:r>
          </a:p>
        </p:txBody>
      </p:sp>
      <p:sp>
        <p:nvSpPr>
          <p:cNvPr id="37" name="By the end of this lesson, you should be able to…"/>
          <p:cNvSpPr txBox="1">
            <a:spLocks noGrp="1"/>
          </p:cNvSpPr>
          <p:nvPr>
            <p:ph idx="1"/>
          </p:nvPr>
        </p:nvSpPr>
        <p:spPr>
          <a:xfrm>
            <a:off x="838200" y="1500160"/>
            <a:ext cx="875706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3300" dirty="0"/>
              <a:t>By the end of this lesson, you should be able to…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700" dirty="0"/>
              <a:t>Explain what made single-threaded web servers an attractive alternative to connection-pool-based web servers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700" dirty="0"/>
              <a:t>Identify a few pitfalls of writing single-threaded applications with cooperative concurrency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700" dirty="0"/>
              <a:t>Understand the difference between programming with callbacks, “classic” promises, and async/await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700" dirty="0"/>
              <a:t>Look at code diffs on GitHub and glean insights</a:t>
            </a:r>
            <a:endParaRPr sz="2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B82042-44B1-06CA-CC93-B1047C9FD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84CF14-F463-885D-F99D-3C8AC2D90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???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25959A-44DF-4414-F910-839E896AF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49" y="1300044"/>
            <a:ext cx="9601200" cy="576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395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CC21E-7745-80C7-7647-98AA2486F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D2111-1A3A-AABD-D726-6D2136047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Learning Goals for this Lesson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A7EE8-DD45-F3C6-CB56-019F2D413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At the end of this lesson, you should be able to</a:t>
            </a:r>
          </a:p>
          <a:p>
            <a:pPr lvl="1"/>
            <a:r>
              <a:rPr lang="en-US"/>
              <a:t>Explain what “business logic” is</a:t>
            </a:r>
          </a:p>
          <a:p>
            <a:pPr lvl="1"/>
            <a:r>
              <a:rPr lang="en-US"/>
              <a:t>Describe the fundamental differences between the three layers of the controller, service, and repository layers in a C-S-R architecture</a:t>
            </a:r>
          </a:p>
          <a:p>
            <a:pPr lvl="1"/>
            <a:r>
              <a:rPr lang="en-US"/>
              <a:t>Explain the difference between “horizontal” and “vertical” scaling</a:t>
            </a:r>
          </a:p>
          <a:p>
            <a:pPr lvl="1"/>
            <a:r>
              <a:rPr lang="en-US"/>
              <a:t>Know what someone is talking about when they say “microservices”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8AA7F6-9F1E-E3AB-C402-3C0A38F86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5058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3BE040-BE52-10A0-2BDE-5F253E5BA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0F37917-FD3A-4669-9018-DA04BCDD3D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EA52E8D-785A-2512-A8A0-4AEE7E692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This example is silly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C2E0BA-BC01-6B9D-759D-169D3E14C30C}"/>
              </a:ext>
            </a:extLst>
          </p:cNvPr>
          <p:cNvSpPr txBox="1"/>
          <p:nvPr/>
        </p:nvSpPr>
        <p:spPr>
          <a:xfrm>
            <a:off x="838199" y="1501007"/>
            <a:ext cx="9657945" cy="5220468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import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express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from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'express’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import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{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z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}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from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'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zod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’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3B3B3B"/>
              </a:solidFill>
              <a:effectLst/>
              <a:uLnTx/>
              <a:uFillTx/>
              <a:latin typeface="Menlo" panose="020B060903080402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type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UserAuth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=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z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infer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&lt;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typeof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70C1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zUserAuth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&gt;;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const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70C1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zUserAuth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=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z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object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({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username: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z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string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(),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password: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z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string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(),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});</a:t>
            </a:r>
            <a:b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let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numLogins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=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98658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0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;</a:t>
            </a:r>
            <a:b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</a:b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const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70C1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app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=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express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();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70C1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app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use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express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json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());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70C1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app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post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'/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api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/user/login'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 (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request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response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)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=&gt;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const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{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70C1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username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70C1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password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}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UserAuth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=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70C1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zUserAuth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parse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request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body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if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(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70C1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username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toLowerCase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()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===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'user1'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&amp;&amp;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70C1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password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===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'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sekret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'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) {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 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response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send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({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success: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true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numLogins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numLogins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++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});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}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else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  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response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.</a:t>
            </a:r>
            <a:r>
              <a:rPr kumimoji="0" lang="en-US" sz="16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send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({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error: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'Invalid username or password'</a:t>
            </a: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});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}</a:t>
            </a:r>
          </a:p>
          <a:p>
            <a:pPr marL="0" marR="0" lvl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});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6AED785-E1A4-09A6-D168-617F67C928B6}"/>
              </a:ext>
            </a:extLst>
          </p:cNvPr>
          <p:cNvCxnSpPr>
            <a:cxnSpLocks/>
          </p:cNvCxnSpPr>
          <p:nvPr/>
        </p:nvCxnSpPr>
        <p:spPr>
          <a:xfrm flipH="1">
            <a:off x="3219855" y="1721796"/>
            <a:ext cx="3142034" cy="2130357"/>
          </a:xfrm>
          <a:prstGeom prst="straightConnector1">
            <a:avLst/>
          </a:prstGeom>
          <a:ln w="1270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AutoShape 9">
            <a:extLst>
              <a:ext uri="{FF2B5EF4-FFF2-40B4-BE49-F238E27FC236}">
                <a16:creationId xmlns:a16="http://schemas.microsoft.com/office/drawing/2014/main" id="{AA27BFAE-FBCA-69E3-90AF-51451E9B91A3}"/>
              </a:ext>
            </a:extLst>
          </p:cNvPr>
          <p:cNvSpPr>
            <a:spLocks/>
          </p:cNvSpPr>
          <p:nvPr/>
        </p:nvSpPr>
        <p:spPr bwMode="auto">
          <a:xfrm>
            <a:off x="6096000" y="663879"/>
            <a:ext cx="3496061" cy="1285021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cap="flat" cmpd="sng">
            <a:solidFill>
              <a:srgbClr val="C70000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38100" dist="23000" dir="5400000" algn="ctr" rotWithShape="0">
              <a:srgbClr val="000000">
                <a:alpha val="34999"/>
              </a:srgbClr>
            </a:outerShdw>
          </a:effectLst>
        </p:spPr>
        <p:txBody>
          <a:bodyPr lIns="32146" tIns="32146" rIns="32146" bIns="32146" anchor="ctr"/>
          <a:lstStyle>
            <a:lvl1pPr defTabSz="457200"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1pPr>
            <a:lvl2pPr defTabSz="457200"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2pPr>
            <a:lvl3pPr defTabSz="457200"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3pPr>
            <a:lvl4pPr defTabSz="457200"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4pPr>
            <a:lvl5pPr defTabSz="457200"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5pPr>
            <a:lvl6pPr marL="4572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6pPr>
            <a:lvl7pPr marL="9144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7pPr>
            <a:lvl8pPr marL="13716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8pPr>
            <a:lvl9pPr marL="18288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Helvetica" panose="020B0604020202020204" pitchFamily="34" charset="0"/>
                <a:cs typeface="Calibri" panose="020F0502020204030204" pitchFamily="34" charset="0"/>
                <a:sym typeface="Helvetica" panose="020B0604020202020204" pitchFamily="34" charset="0"/>
              </a:rPr>
              <a:t>numLogins</a:t>
            </a:r>
            <a:r>
              <a: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Helvetica" panose="020B0604020202020204" pitchFamily="34" charset="0"/>
                <a:cs typeface="Calibri" panose="020F0502020204030204" pitchFamily="34" charset="0"/>
                <a:sym typeface="Helvetica" panose="020B0604020202020204" pitchFamily="34" charset="0"/>
              </a:rPr>
              <a:t> resets whenever you stop running the program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ED130D9-39A9-D25A-06B9-0ABDCDF29625}"/>
              </a:ext>
            </a:extLst>
          </p:cNvPr>
          <p:cNvCxnSpPr>
            <a:cxnSpLocks/>
          </p:cNvCxnSpPr>
          <p:nvPr/>
        </p:nvCxnSpPr>
        <p:spPr>
          <a:xfrm flipH="1">
            <a:off x="6093052" y="3112851"/>
            <a:ext cx="2029544" cy="1918032"/>
          </a:xfrm>
          <a:prstGeom prst="straightConnector1">
            <a:avLst/>
          </a:prstGeom>
          <a:ln w="1270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AutoShape 9">
            <a:extLst>
              <a:ext uri="{FF2B5EF4-FFF2-40B4-BE49-F238E27FC236}">
                <a16:creationId xmlns:a16="http://schemas.microsoft.com/office/drawing/2014/main" id="{E7DAC7AB-919D-83AB-111A-9038A4E136E7}"/>
              </a:ext>
            </a:extLst>
          </p:cNvPr>
          <p:cNvSpPr>
            <a:spLocks/>
          </p:cNvSpPr>
          <p:nvPr/>
        </p:nvSpPr>
        <p:spPr bwMode="auto">
          <a:xfrm>
            <a:off x="7620000" y="2258016"/>
            <a:ext cx="3496061" cy="1285021"/>
          </a:xfrm>
          <a:prstGeom prst="roundRect">
            <a:avLst>
              <a:gd name="adj" fmla="val 16667"/>
            </a:avLst>
          </a:prstGeom>
          <a:solidFill>
            <a:srgbClr val="00B050"/>
          </a:solidFill>
          <a:ln w="9525" cap="flat" cmpd="sng">
            <a:solidFill>
              <a:srgbClr val="C70000"/>
            </a:solidFill>
            <a:prstDash val="solid"/>
            <a:round/>
            <a:headEnd type="none" w="med" len="med"/>
            <a:tailEnd type="triangle" w="med" len="med"/>
          </a:ln>
          <a:effectLst>
            <a:outerShdw blurRad="38100" dist="23000" dir="5400000" algn="ctr" rotWithShape="0">
              <a:srgbClr val="000000">
                <a:alpha val="34999"/>
              </a:srgbClr>
            </a:outerShdw>
          </a:effectLst>
        </p:spPr>
        <p:txBody>
          <a:bodyPr lIns="32146" tIns="32146" rIns="32146" bIns="32146" anchor="ctr"/>
          <a:lstStyle>
            <a:lvl1pPr defTabSz="457200"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1pPr>
            <a:lvl2pPr defTabSz="457200"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2pPr>
            <a:lvl3pPr defTabSz="457200"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3pPr>
            <a:lvl4pPr defTabSz="457200"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4pPr>
            <a:lvl5pPr defTabSz="457200"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5pPr>
            <a:lvl6pPr marL="4572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6pPr>
            <a:lvl7pPr marL="9144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7pPr>
            <a:lvl8pPr marL="13716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8pPr>
            <a:lvl9pPr marL="1828800" algn="ctr" defTabSz="45720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000000"/>
                </a:solidFill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Helvetica" panose="020B0604020202020204" pitchFamily="34" charset="0"/>
                <a:cs typeface="Calibri" panose="020F0502020204030204" pitchFamily="34" charset="0"/>
                <a:sym typeface="Helvetica" panose="020B0604020202020204" pitchFamily="34" charset="0"/>
              </a:rPr>
              <a:t>there’s one user and one password and it’s hard-coded</a:t>
            </a:r>
          </a:p>
        </p:txBody>
      </p:sp>
    </p:spTree>
    <p:extLst>
      <p:ext uri="{BB962C8B-B14F-4D97-AF65-F5344CB8AC3E}">
        <p14:creationId xmlns:p14="http://schemas.microsoft.com/office/powerpoint/2010/main" val="3646683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09F272-1B0A-5B3D-AAAA-3A0BE5EBB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571529-5AD2-A0BA-C53E-5D7314663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State and statelessness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5785DF-1A30-AA1A-5C29-19CF5B578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8811638" cy="4351338"/>
          </a:xfrm>
        </p:spPr>
        <p:txBody>
          <a:bodyPr/>
          <a:lstStyle/>
          <a:p>
            <a:r>
              <a:rPr lang="en-US"/>
              <a:t>Web applications have </a:t>
            </a:r>
            <a:r>
              <a:rPr lang="en-US" i="1"/>
              <a:t>state</a:t>
            </a:r>
            <a:r>
              <a:rPr lang="en-US"/>
              <a:t>: they’re ultimately storing or modifying </a:t>
            </a:r>
            <a:r>
              <a:rPr lang="en-US" i="1"/>
              <a:t>something</a:t>
            </a:r>
            <a:endParaRPr lang="en-US"/>
          </a:p>
          <a:p>
            <a:pPr lvl="1"/>
            <a:r>
              <a:rPr lang="en-US"/>
              <a:t>Otherwise, maybe don’t have a server running Node at all? </a:t>
            </a:r>
          </a:p>
          <a:p>
            <a:pPr lvl="1"/>
            <a:r>
              <a:rPr lang="en-US"/>
              <a:t>Content Delivery Networks have put tons of work into solving that distributed systems problem.</a:t>
            </a:r>
          </a:p>
          <a:p>
            <a:pPr lvl="1"/>
            <a:r>
              <a:rPr lang="en-US"/>
              <a:t>Static sites are fast &amp; cheap</a:t>
            </a:r>
          </a:p>
        </p:txBody>
      </p:sp>
      <p:pic>
        <p:nvPicPr>
          <p:cNvPr id="8" name="Picture 2" descr="undefined">
            <a:extLst>
              <a:ext uri="{FF2B5EF4-FFF2-40B4-BE49-F238E27FC236}">
                <a16:creationId xmlns:a16="http://schemas.microsoft.com/office/drawing/2014/main" id="{6C53C178-D6C4-912C-229A-ABBE1B8E4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477" y="3615834"/>
            <a:ext cx="6429983" cy="2595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05D0CAA-7554-A461-8301-84BD0E348B6E}"/>
              </a:ext>
            </a:extLst>
          </p:cNvPr>
          <p:cNvSpPr txBox="1"/>
          <p:nvPr/>
        </p:nvSpPr>
        <p:spPr>
          <a:xfrm>
            <a:off x="5507477" y="6211270"/>
            <a:ext cx="6094378" cy="369332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en.wikipedia.org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/wiki/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Content_delivery_network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0216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4D2821-2A31-3EFE-AB26-38A8BAAFD0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2DC7336-859B-67A0-BE62-2AB51BA63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State and statelessness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17396C-F48D-B26F-ADEF-CC4085BDB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59"/>
            <a:ext cx="8811638" cy="4978461"/>
          </a:xfrm>
        </p:spPr>
        <p:txBody>
          <a:bodyPr/>
          <a:lstStyle/>
          <a:p>
            <a:r>
              <a:rPr lang="en-US"/>
              <a:t>A web server or web service should be </a:t>
            </a:r>
            <a:r>
              <a:rPr lang="en-US" i="1"/>
              <a:t>stateless</a:t>
            </a:r>
          </a:p>
          <a:p>
            <a:pPr lvl="1"/>
            <a:r>
              <a:rPr lang="en-US"/>
              <a:t>Every REST request should be indifferent to whether the node application has been running for several hours or five seconds</a:t>
            </a:r>
          </a:p>
          <a:p>
            <a:pPr lvl="1"/>
            <a:r>
              <a:rPr lang="en-US"/>
              <a:t>Our silly application, and the IP1 code, is </a:t>
            </a:r>
            <a:r>
              <a:rPr lang="en-US" i="1"/>
              <a:t>not </a:t>
            </a:r>
            <a:r>
              <a:rPr lang="en-US"/>
              <a:t>stateless (why?)</a:t>
            </a:r>
          </a:p>
          <a:p>
            <a:r>
              <a:rPr lang="en-US"/>
              <a:t>If the web server is going to be stateless, and the web application has state, the server has to phone a friend:</a:t>
            </a:r>
          </a:p>
          <a:p>
            <a:pPr lvl="1"/>
            <a:r>
              <a:rPr lang="en-US"/>
              <a:t>Access the filesystem</a:t>
            </a:r>
          </a:p>
          <a:p>
            <a:pPr lvl="1"/>
            <a:r>
              <a:rPr lang="en-US"/>
              <a:t>Query a database</a:t>
            </a:r>
          </a:p>
          <a:p>
            <a:pPr lvl="1"/>
            <a:r>
              <a:rPr lang="en-US"/>
              <a:t>Initiate some other remote procedure call to another server</a:t>
            </a:r>
          </a:p>
          <a:p>
            <a:r>
              <a:rPr lang="en-US"/>
              <a:t>Common case: a </a:t>
            </a:r>
            <a:r>
              <a:rPr lang="en-US" i="1"/>
              <a:t>database </a:t>
            </a:r>
            <a:r>
              <a:rPr lang="en-US"/>
              <a:t>is the point of centralization</a:t>
            </a:r>
          </a:p>
          <a:p>
            <a:pPr lvl="1"/>
            <a:r>
              <a:rPr lang="en-US"/>
              <a:t>Centralization (&amp; hierarchical centralization) is a cheat code for making distributed systems </a:t>
            </a:r>
            <a:r>
              <a:rPr lang="en-US" err="1"/>
              <a:t>managable</a:t>
            </a:r>
            <a:endParaRPr lang="en-US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5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D339AE-5694-83F3-326C-C1C8C1EAA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8FE8BB-B97E-86E8-0439-4DF84AEF0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Three parts of a web server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4C4E72-2AAA-08C5-BB27-C8E5FF387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59"/>
            <a:ext cx="8811638" cy="4978461"/>
          </a:xfrm>
        </p:spPr>
        <p:txBody>
          <a:bodyPr/>
          <a:lstStyle/>
          <a:p>
            <a:r>
              <a:rPr lang="en-US"/>
              <a:t>The </a:t>
            </a:r>
            <a:r>
              <a:rPr lang="en-US" b="1"/>
              <a:t>repository</a:t>
            </a:r>
            <a:r>
              <a:rPr lang="en-US"/>
              <a:t> is the only part that stores state</a:t>
            </a:r>
          </a:p>
          <a:p>
            <a:pPr lvl="1"/>
            <a:r>
              <a:rPr lang="en-US"/>
              <a:t>I think it would be clearer if we called it the “database” </a:t>
            </a:r>
            <a:r>
              <a:rPr lang="en-US" err="1"/>
              <a:t>tbh</a:t>
            </a:r>
            <a:endParaRPr lang="en-US"/>
          </a:p>
          <a:p>
            <a:r>
              <a:rPr lang="en-US"/>
              <a:t>The </a:t>
            </a:r>
            <a:r>
              <a:rPr lang="en-US" b="1"/>
              <a:t>service</a:t>
            </a:r>
            <a:r>
              <a:rPr lang="en-US"/>
              <a:t> doesn’t know how we connect to the client</a:t>
            </a:r>
          </a:p>
          <a:p>
            <a:pPr lvl="1"/>
            <a:r>
              <a:rPr lang="en-US"/>
              <a:t>HTTP? REST? </a:t>
            </a:r>
            <a:r>
              <a:rPr lang="en-US" err="1"/>
              <a:t>WebSockets</a:t>
            </a:r>
            <a:r>
              <a:rPr lang="en-US"/>
              <a:t>? The service shouldn’t know!</a:t>
            </a:r>
          </a:p>
          <a:p>
            <a:r>
              <a:rPr lang="en-US"/>
              <a:t>The </a:t>
            </a:r>
            <a:r>
              <a:rPr lang="en-US" b="1"/>
              <a:t>controller</a:t>
            </a:r>
            <a:r>
              <a:rPr lang="en-US"/>
              <a:t> doesn’t know how we store data</a:t>
            </a:r>
          </a:p>
          <a:p>
            <a:pPr lvl="1"/>
            <a:r>
              <a:rPr lang="en-US"/>
              <a:t>Are we actually stateless, or storing things in memory?</a:t>
            </a:r>
          </a:p>
          <a:p>
            <a:pPr lvl="1"/>
            <a:r>
              <a:rPr lang="en-US"/>
              <a:t>MongoDB? </a:t>
            </a:r>
            <a:r>
              <a:rPr lang="en-US" err="1"/>
              <a:t>PostgresQL</a:t>
            </a:r>
            <a:r>
              <a:rPr lang="en-US"/>
              <a:t>? SQLite? A file on the hard drive?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5A43786-70CC-65C3-16C6-F5AA7FEB033F}"/>
              </a:ext>
            </a:extLst>
          </p:cNvPr>
          <p:cNvSpPr/>
          <p:nvPr/>
        </p:nvSpPr>
        <p:spPr>
          <a:xfrm>
            <a:off x="8225117" y="5014527"/>
            <a:ext cx="1264023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Client</a:t>
            </a:r>
          </a:p>
        </p:txBody>
      </p:sp>
      <p:sp>
        <p:nvSpPr>
          <p:cNvPr id="5" name="Left-Right Arrow 4">
            <a:extLst>
              <a:ext uri="{FF2B5EF4-FFF2-40B4-BE49-F238E27FC236}">
                <a16:creationId xmlns:a16="http://schemas.microsoft.com/office/drawing/2014/main" id="{D8700757-CEB9-0569-FBC3-B644509F09F7}"/>
              </a:ext>
            </a:extLst>
          </p:cNvPr>
          <p:cNvSpPr/>
          <p:nvPr/>
        </p:nvSpPr>
        <p:spPr>
          <a:xfrm>
            <a:off x="9628091" y="5088486"/>
            <a:ext cx="1344707" cy="793376"/>
          </a:xfrm>
          <a:prstGeom prst="leftRightArrow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browser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A68782-2C9F-9644-6754-6A7278D87297}"/>
              </a:ext>
            </a:extLst>
          </p:cNvPr>
          <p:cNvSpPr/>
          <p:nvPr/>
        </p:nvSpPr>
        <p:spPr>
          <a:xfrm>
            <a:off x="11111749" y="5027974"/>
            <a:ext cx="954745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User</a:t>
            </a:r>
          </a:p>
        </p:txBody>
      </p:sp>
      <p:sp>
        <p:nvSpPr>
          <p:cNvPr id="7" name="Left-Right Arrow 6">
            <a:extLst>
              <a:ext uri="{FF2B5EF4-FFF2-40B4-BE49-F238E27FC236}">
                <a16:creationId xmlns:a16="http://schemas.microsoft.com/office/drawing/2014/main" id="{E922AA25-6132-4B96-C3C1-4174D2F0303E}"/>
              </a:ext>
            </a:extLst>
          </p:cNvPr>
          <p:cNvSpPr/>
          <p:nvPr/>
        </p:nvSpPr>
        <p:spPr>
          <a:xfrm>
            <a:off x="6741459" y="5075039"/>
            <a:ext cx="1344707" cy="793376"/>
          </a:xfrm>
          <a:prstGeom prst="leftRightArrow">
            <a:avLst/>
          </a:prstGeom>
          <a:solidFill>
            <a:schemeClr val="bg1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internet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890E1D-EA37-94F5-5D9F-4999E0E90D5F}"/>
              </a:ext>
            </a:extLst>
          </p:cNvPr>
          <p:cNvSpPr/>
          <p:nvPr/>
        </p:nvSpPr>
        <p:spPr>
          <a:xfrm>
            <a:off x="5338485" y="5014527"/>
            <a:ext cx="1264023" cy="914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Controller</a:t>
            </a:r>
          </a:p>
        </p:txBody>
      </p:sp>
      <p:sp>
        <p:nvSpPr>
          <p:cNvPr id="9" name="Left-Right Arrow 8">
            <a:extLst>
              <a:ext uri="{FF2B5EF4-FFF2-40B4-BE49-F238E27FC236}">
                <a16:creationId xmlns:a16="http://schemas.microsoft.com/office/drawing/2014/main" id="{6D79536D-39DA-2320-2D53-55E529823FBB}"/>
              </a:ext>
            </a:extLst>
          </p:cNvPr>
          <p:cNvSpPr/>
          <p:nvPr/>
        </p:nvSpPr>
        <p:spPr>
          <a:xfrm>
            <a:off x="4141694" y="5088486"/>
            <a:ext cx="1057840" cy="793376"/>
          </a:xfrm>
          <a:prstGeom prst="left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API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C5D502-07EB-C04F-2B06-6CD15E3C9618}"/>
              </a:ext>
            </a:extLst>
          </p:cNvPr>
          <p:cNvSpPr/>
          <p:nvPr/>
        </p:nvSpPr>
        <p:spPr>
          <a:xfrm>
            <a:off x="2738720" y="5014527"/>
            <a:ext cx="1264023" cy="914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Service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AEB4870-6E66-72C5-6B89-26F7F5E76E78}"/>
              </a:ext>
            </a:extLst>
          </p:cNvPr>
          <p:cNvSpPr/>
          <p:nvPr/>
        </p:nvSpPr>
        <p:spPr>
          <a:xfrm>
            <a:off x="125506" y="5014527"/>
            <a:ext cx="1264023" cy="9144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Repository</a:t>
            </a:r>
          </a:p>
        </p:txBody>
      </p:sp>
      <p:sp>
        <p:nvSpPr>
          <p:cNvPr id="12" name="Left-Right Arrow 11">
            <a:extLst>
              <a:ext uri="{FF2B5EF4-FFF2-40B4-BE49-F238E27FC236}">
                <a16:creationId xmlns:a16="http://schemas.microsoft.com/office/drawing/2014/main" id="{E002D5AB-1174-04C9-E717-F8FEAF273191}"/>
              </a:ext>
            </a:extLst>
          </p:cNvPr>
          <p:cNvSpPr/>
          <p:nvPr/>
        </p:nvSpPr>
        <p:spPr>
          <a:xfrm>
            <a:off x="1541929" y="5075039"/>
            <a:ext cx="1057840" cy="793376"/>
          </a:xfrm>
          <a:prstGeom prst="left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855630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62FC41-426B-F85A-9D48-C7D6A026A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9A22177-1A52-5BFC-2C7A-AEEF71476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Service interface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781B9E-AF68-9D34-E64A-7E97BD2343E5}"/>
              </a:ext>
            </a:extLst>
          </p:cNvPr>
          <p:cNvSpPr txBox="1"/>
          <p:nvPr/>
        </p:nvSpPr>
        <p:spPr>
          <a:xfrm>
            <a:off x="744069" y="1555036"/>
            <a:ext cx="10434919" cy="5051319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import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StudentID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Student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Course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CourseGrade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Transcript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}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from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'./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types.ts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A31515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'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AF00D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export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interface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StudentService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{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addStudent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studentName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string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)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Student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getTranscript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id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Student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)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Transcript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deleteStudent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id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Student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)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void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; 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addGrade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id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Student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course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string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courseGrade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CourseGrade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)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void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getGrade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id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Student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,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course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string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)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CourseGrade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 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populateNames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795E26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(</a:t>
            </a:r>
            <a:r>
              <a:rPr kumimoji="0" lang="en-US" sz="1800" b="0" i="0" u="none" strike="noStrike" kern="1200" cap="none" spc="0" normalizeH="0" baseline="0" noProof="0" err="1">
                <a:ln>
                  <a:noFill/>
                </a:ln>
                <a:solidFill>
                  <a:srgbClr val="00108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studentName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string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)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: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67F99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Student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[];</a:t>
            </a: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B3B3B"/>
                </a:solidFill>
                <a:effectLst/>
                <a:uLnTx/>
                <a:uFillTx/>
                <a:latin typeface="Menlo" panose="020B0609030804020204" pitchFamily="49" charset="0"/>
                <a:ea typeface="+mn-ea"/>
                <a:cs typeface="+mn-cs"/>
              </a:rPr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D4A90FB-15FD-0ECA-60EC-E485C02D19E2}"/>
              </a:ext>
            </a:extLst>
          </p:cNvPr>
          <p:cNvSpPr txBox="1"/>
          <p:nvPr/>
        </p:nvSpPr>
        <p:spPr>
          <a:xfrm>
            <a:off x="2286000" y="778213"/>
            <a:ext cx="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134023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Words>1476</Words>
  <Application>Microsoft Macintosh PowerPoint</Application>
  <PresentationFormat>Widescreen</PresentationFormat>
  <Paragraphs>200</Paragraphs>
  <Slides>21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Aptos</vt:lpstr>
      <vt:lpstr>Arial</vt:lpstr>
      <vt:lpstr>Calibri</vt:lpstr>
      <vt:lpstr>Helvetica Light</vt:lpstr>
      <vt:lpstr>Helvetica Neue</vt:lpstr>
      <vt:lpstr>Ink Free</vt:lpstr>
      <vt:lpstr>Menlo</vt:lpstr>
      <vt:lpstr>Verdana</vt:lpstr>
      <vt:lpstr>1_Office Theme</vt:lpstr>
      <vt:lpstr>PowerPoint Presentation</vt:lpstr>
      <vt:lpstr>CS 4530: Fundamentals of Software Engineering Module 3, Lesson 2 Architecting Simple Web Servers</vt:lpstr>
      <vt:lpstr>???</vt:lpstr>
      <vt:lpstr>Learning Goals for this Lesson</vt:lpstr>
      <vt:lpstr>This example is silly</vt:lpstr>
      <vt:lpstr>State and statelessness</vt:lpstr>
      <vt:lpstr>State and statelessness</vt:lpstr>
      <vt:lpstr>Three parts of a web server</vt:lpstr>
      <vt:lpstr>Service interface</vt:lpstr>
      <vt:lpstr>Service interface</vt:lpstr>
      <vt:lpstr>Testing</vt:lpstr>
      <vt:lpstr>Web Applications are Distributed Systems</vt:lpstr>
      <vt:lpstr>Scaling &amp; the database bottleneck</vt:lpstr>
      <vt:lpstr>Scaling &amp; the database bottleneck</vt:lpstr>
      <vt:lpstr>Scaling &amp; the database bottleneck</vt:lpstr>
      <vt:lpstr>Microservices</vt:lpstr>
      <vt:lpstr>Microservices</vt:lpstr>
      <vt:lpstr>Microservices</vt:lpstr>
      <vt:lpstr>Review</vt:lpstr>
      <vt:lpstr>Review</vt:lpstr>
      <vt:lpstr>Learning objectives for this lesson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Simmons, Rob</dc:creator>
  <cp:lastModifiedBy>Simmons, Rob</cp:lastModifiedBy>
  <cp:revision>1</cp:revision>
  <dcterms:created xsi:type="dcterms:W3CDTF">2025-05-08T17:26:46Z</dcterms:created>
  <dcterms:modified xsi:type="dcterms:W3CDTF">2025-05-08T17:29:38Z</dcterms:modified>
</cp:coreProperties>
</file>

<file path=docProps/thumbnail.jpeg>
</file>